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64" r:id="rId3"/>
    <p:sldId id="266" r:id="rId4"/>
    <p:sldId id="259" r:id="rId5"/>
    <p:sldId id="257" r:id="rId6"/>
    <p:sldId id="289" r:id="rId7"/>
    <p:sldId id="305" r:id="rId8"/>
    <p:sldId id="267" r:id="rId9"/>
    <p:sldId id="270" r:id="rId10"/>
    <p:sldId id="291" r:id="rId11"/>
    <p:sldId id="292" r:id="rId12"/>
    <p:sldId id="290" r:id="rId13"/>
    <p:sldId id="310" r:id="rId14"/>
    <p:sldId id="297" r:id="rId15"/>
    <p:sldId id="298" r:id="rId16"/>
    <p:sldId id="279" r:id="rId17"/>
    <p:sldId id="281" r:id="rId18"/>
    <p:sldId id="303" r:id="rId19"/>
    <p:sldId id="299" r:id="rId20"/>
    <p:sldId id="296" r:id="rId21"/>
    <p:sldId id="307" r:id="rId22"/>
    <p:sldId id="295" r:id="rId23"/>
    <p:sldId id="293" r:id="rId24"/>
    <p:sldId id="308" r:id="rId25"/>
    <p:sldId id="294" r:id="rId26"/>
    <p:sldId id="275" r:id="rId27"/>
    <p:sldId id="306" r:id="rId28"/>
    <p:sldId id="300" r:id="rId29"/>
    <p:sldId id="288" r:id="rId30"/>
    <p:sldId id="311" r:id="rId31"/>
    <p:sldId id="312" r:id="rId32"/>
    <p:sldId id="313" r:id="rId33"/>
    <p:sldId id="272" r:id="rId34"/>
    <p:sldId id="301" r:id="rId35"/>
    <p:sldId id="309" r:id="rId36"/>
    <p:sldId id="26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4058" autoAdjust="0"/>
  </p:normalViewPr>
  <p:slideViewPr>
    <p:cSldViewPr>
      <p:cViewPr>
        <p:scale>
          <a:sx n="50" d="100"/>
          <a:sy n="50" d="100"/>
        </p:scale>
        <p:origin x="-2550" y="-6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834CA-3DF2-4A50-8877-18D8B96CAC37}" type="datetimeFigureOut">
              <a:rPr lang="en-US" smtClean="0"/>
              <a:pPr/>
              <a:t>7/11/2012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97E7E-5909-49D7-A5FD-459554CB7F4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97E7E-5909-49D7-A5FD-459554CB7F4A}"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include administrative functions carried out by law by resident</a:t>
            </a:r>
            <a:r>
              <a:rPr lang="en-US" baseline="0" dirty="0" smtClean="0"/>
              <a:t> magistrates, registrars and clerks of courts</a:t>
            </a:r>
            <a:endParaRPr lang="en-US" dirty="0"/>
          </a:p>
        </p:txBody>
      </p:sp>
      <p:sp>
        <p:nvSpPr>
          <p:cNvPr id="4" name="Slide Number Placeholder 3"/>
          <p:cNvSpPr>
            <a:spLocks noGrp="1"/>
          </p:cNvSpPr>
          <p:nvPr>
            <p:ph type="sldNum" sz="quarter" idx="10"/>
          </p:nvPr>
        </p:nvSpPr>
        <p:spPr/>
        <p:txBody>
          <a:bodyPr/>
          <a:lstStyle/>
          <a:p>
            <a:fld id="{3B997E7E-5909-49D7-A5FD-459554CB7F4A}"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97E7E-5909-49D7-A5FD-459554CB7F4A}"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MOJ still provide some transport management functions to the Courts especially with the judges and both entity’s still collaborate in the provision of administrative services though separated</a:t>
            </a:r>
            <a:endParaRPr lang="en-US" dirty="0"/>
          </a:p>
        </p:txBody>
      </p:sp>
      <p:sp>
        <p:nvSpPr>
          <p:cNvPr id="4" name="Slide Number Placeholder 3"/>
          <p:cNvSpPr>
            <a:spLocks noGrp="1"/>
          </p:cNvSpPr>
          <p:nvPr>
            <p:ph type="sldNum" sz="quarter" idx="10"/>
          </p:nvPr>
        </p:nvSpPr>
        <p:spPr/>
        <p:txBody>
          <a:bodyPr/>
          <a:lstStyle/>
          <a:p>
            <a:fld id="{3B997E7E-5909-49D7-A5FD-459554CB7F4A}"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97E7E-5909-49D7-A5FD-459554CB7F4A}"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97E7E-5909-49D7-A5FD-459554CB7F4A}" type="slidenum">
              <a:rPr lang="en-US" smtClean="0"/>
              <a:pPr/>
              <a:t>16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029" dirty="0" smtClean="0"/>
              <a:t>Request submitted to Post Operation Committee for the administrative staff for the preparation of juror summons for the Supreme Court</a:t>
            </a:r>
            <a:endParaRPr lang="en-US" dirty="0"/>
          </a:p>
        </p:txBody>
      </p:sp>
      <p:sp>
        <p:nvSpPr>
          <p:cNvPr id="4" name="Slide Number Placeholder 3"/>
          <p:cNvSpPr>
            <a:spLocks noGrp="1"/>
          </p:cNvSpPr>
          <p:nvPr>
            <p:ph type="sldNum" sz="quarter" idx="10"/>
          </p:nvPr>
        </p:nvSpPr>
        <p:spPr/>
        <p:txBody>
          <a:bodyPr/>
          <a:lstStyle/>
          <a:p>
            <a:fld id="{3B997E7E-5909-49D7-A5FD-459554CB7F4A}" type="slidenum">
              <a:rPr lang="en-US" smtClean="0"/>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Absence of Legislation has created a lack of clarity of the authority of the entity</a:t>
            </a:r>
          </a:p>
          <a:p>
            <a:r>
              <a:rPr lang="en-US" dirty="0" smtClean="0"/>
              <a:t>CMS is</a:t>
            </a:r>
            <a:r>
              <a:rPr lang="en-US" baseline="0" dirty="0" smtClean="0"/>
              <a:t> expected to perform better than the MOJ with far less resources, this is not possible</a:t>
            </a:r>
          </a:p>
          <a:p>
            <a:r>
              <a:rPr lang="en-US" baseline="0" dirty="0" smtClean="0"/>
              <a:t>Budgets woos affects procurement of needed supplies, example of media report on toner costing $8000</a:t>
            </a:r>
            <a:endParaRPr lang="en-US" dirty="0"/>
          </a:p>
        </p:txBody>
      </p:sp>
      <p:sp>
        <p:nvSpPr>
          <p:cNvPr id="4" name="Slide Number Placeholder 3"/>
          <p:cNvSpPr>
            <a:spLocks noGrp="1"/>
          </p:cNvSpPr>
          <p:nvPr>
            <p:ph type="sldNum" sz="quarter" idx="10"/>
          </p:nvPr>
        </p:nvSpPr>
        <p:spPr/>
        <p:txBody>
          <a:bodyPr/>
          <a:lstStyle/>
          <a:p>
            <a:fld id="{3B997E7E-5909-49D7-A5FD-459554CB7F4A}" type="slidenum">
              <a:rPr lang="en-US" smtClean="0"/>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448AE4-B40C-4DC5-ABB3-EFB44EB0A53D}" type="datetimeFigureOut">
              <a:rPr lang="en-US" smtClean="0"/>
              <a:pPr/>
              <a:t>7/11/2012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EB7E76-1C5E-40D0-9029-7E17BFC465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48AE4-B40C-4DC5-ABB3-EFB44EB0A53D}" type="datetimeFigureOut">
              <a:rPr lang="en-US" smtClean="0"/>
              <a:pPr/>
              <a:t>7/11/2012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EB7E76-1C5E-40D0-9029-7E17BFC465C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48AE4-B40C-4DC5-ABB3-EFB44EB0A53D}" type="datetimeFigureOut">
              <a:rPr lang="en-US" smtClean="0"/>
              <a:pPr/>
              <a:t>7/11/2012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EB7E76-1C5E-40D0-9029-7E17BFC465C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448AE4-B40C-4DC5-ABB3-EFB44EB0A53D}" type="datetimeFigureOut">
              <a:rPr lang="en-US" smtClean="0"/>
              <a:pPr/>
              <a:t>7/11/2012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EB7E76-1C5E-40D0-9029-7E17BFC465C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448AE4-B40C-4DC5-ABB3-EFB44EB0A53D}" type="datetimeFigureOut">
              <a:rPr lang="en-US" smtClean="0"/>
              <a:pPr/>
              <a:t>7/11/2012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EB7E76-1C5E-40D0-9029-7E17BFC465C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448AE4-B40C-4DC5-ABB3-EFB44EB0A53D}" type="datetimeFigureOut">
              <a:rPr lang="en-US" smtClean="0"/>
              <a:pPr/>
              <a:t>7/11/2012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EB7E76-1C5E-40D0-9029-7E17BFC465C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448AE4-B40C-4DC5-ABB3-EFB44EB0A53D}" type="datetimeFigureOut">
              <a:rPr lang="en-US" smtClean="0"/>
              <a:pPr/>
              <a:t>7/11/2012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EB7E76-1C5E-40D0-9029-7E17BFC465C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448AE4-B40C-4DC5-ABB3-EFB44EB0A53D}" type="datetimeFigureOut">
              <a:rPr lang="en-US" smtClean="0"/>
              <a:pPr/>
              <a:t>7/11/2012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EB7E76-1C5E-40D0-9029-7E17BFC465C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48AE4-B40C-4DC5-ABB3-EFB44EB0A53D}" type="datetimeFigureOut">
              <a:rPr lang="en-US" smtClean="0"/>
              <a:pPr/>
              <a:t>7/11/2012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EB7E76-1C5E-40D0-9029-7E17BFC465C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48AE4-B40C-4DC5-ABB3-EFB44EB0A53D}" type="datetimeFigureOut">
              <a:rPr lang="en-US" smtClean="0"/>
              <a:pPr/>
              <a:t>7/11/2012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EB7E76-1C5E-40D0-9029-7E17BFC465C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48AE4-B40C-4DC5-ABB3-EFB44EB0A53D}" type="datetimeFigureOut">
              <a:rPr lang="en-US" smtClean="0"/>
              <a:pPr/>
              <a:t>7/11/2012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EB7E76-1C5E-40D0-9029-7E17BFC465C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48AE4-B40C-4DC5-ABB3-EFB44EB0A53D}" type="datetimeFigureOut">
              <a:rPr lang="en-US" smtClean="0"/>
              <a:pPr/>
              <a:t>7/11/2012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B7E76-1C5E-40D0-9029-7E17BFC465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304800" y="0"/>
            <a:ext cx="83058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2000" y="0"/>
            <a:ext cx="8077200" cy="6400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990600" y="47244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029" sz="40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ndalus" pitchFamily="18" charset="-78"/>
                <a:ea typeface="+mj-ea"/>
                <a:cs typeface="Andalus" pitchFamily="18" charset="-78"/>
              </a:rPr>
              <a:t>Court Management Services </a:t>
            </a:r>
            <a:br>
              <a:rPr kumimoji="0" lang="en-029" sz="40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ndalus" pitchFamily="18" charset="-78"/>
                <a:ea typeface="+mj-ea"/>
                <a:cs typeface="Andalus" pitchFamily="18" charset="-78"/>
              </a:rPr>
            </a:br>
            <a:r>
              <a:rPr kumimoji="0" lang="en-029" sz="40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ndalus" pitchFamily="18" charset="-78"/>
                <a:ea typeface="+mj-ea"/>
                <a:cs typeface="Andalus" pitchFamily="18" charset="-78"/>
              </a:rPr>
              <a:t>Year -In-Review 2011/2012</a:t>
            </a:r>
          </a:p>
          <a:p>
            <a:pPr marL="0" marR="0" lvl="0" indent="0" algn="ctr" defTabSz="914400" rtl="0" eaLnBrk="1" fontAlgn="auto" latinLnBrk="0" hangingPunct="1">
              <a:lnSpc>
                <a:spcPct val="100000"/>
              </a:lnSpc>
              <a:spcBef>
                <a:spcPct val="0"/>
              </a:spcBef>
              <a:spcAft>
                <a:spcPts val="0"/>
              </a:spcAft>
              <a:buClrTx/>
              <a:buSzTx/>
              <a:buFontTx/>
              <a:buNone/>
              <a:tabLst/>
              <a:defRPr/>
            </a:pPr>
            <a:r>
              <a:rPr lang="en-029"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ndalus" pitchFamily="18" charset="-78"/>
                <a:ea typeface="+mj-ea"/>
                <a:cs typeface="Andalus" pitchFamily="18" charset="-78"/>
              </a:rPr>
              <a:t>Presented by the Principal Executive Officer</a:t>
            </a:r>
            <a:r>
              <a:rPr kumimoji="0" lang="en-029" sz="2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ndalus" pitchFamily="18" charset="-78"/>
                <a:ea typeface="+mj-ea"/>
                <a:cs typeface="Andalus" pitchFamily="18" charset="-78"/>
              </a:rPr>
              <a:t> </a:t>
            </a:r>
            <a:br>
              <a:rPr kumimoji="0" lang="en-029" sz="24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ndalus" pitchFamily="18" charset="-78"/>
                <a:ea typeface="+mj-ea"/>
                <a:cs typeface="Andalus" pitchFamily="18" charset="-78"/>
              </a:rPr>
            </a:br>
            <a:endParaRPr kumimoji="0" lang="en-029" sz="2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ndalus" pitchFamily="18" charset="-78"/>
              <a:ea typeface="+mj-ea"/>
              <a:cs typeface="Andalus" pitchFamily="18" charset="-78"/>
            </a:endParaRPr>
          </a:p>
        </p:txBody>
      </p:sp>
      <p:pic>
        <p:nvPicPr>
          <p:cNvPr id="12" name="Picture 2"/>
          <p:cNvPicPr>
            <a:picLocks noChangeAspect="1" noChangeArrowheads="1"/>
          </p:cNvPicPr>
          <p:nvPr/>
        </p:nvPicPr>
        <p:blipFill>
          <a:blip r:embed="rId2" cstate="print">
            <a:lum/>
          </a:blip>
          <a:srcRect/>
          <a:stretch>
            <a:fillRect/>
          </a:stretch>
        </p:blipFill>
        <p:spPr bwMode="auto">
          <a:xfrm>
            <a:off x="2971800" y="304800"/>
            <a:ext cx="3568700" cy="1460500"/>
          </a:xfrm>
          <a:prstGeom prst="rect">
            <a:avLst/>
          </a:prstGeom>
          <a:noFill/>
          <a:ln w="9525">
            <a:noFill/>
            <a:miter lim="800000"/>
            <a:headEnd/>
            <a:tailEnd/>
          </a:ln>
          <a:effectLst/>
        </p:spPr>
      </p:pic>
      <p:sp>
        <p:nvSpPr>
          <p:cNvPr id="13" name="Rectangle 12"/>
          <p:cNvSpPr/>
          <p:nvPr/>
        </p:nvSpPr>
        <p:spPr>
          <a:xfrm>
            <a:off x="2438400" y="1600200"/>
            <a:ext cx="4724400" cy="2743200"/>
          </a:xfrm>
          <a:prstGeom prst="rect">
            <a:avLst/>
          </a:prstGeom>
          <a:blipFill>
            <a:blip r:embed="rId3"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b="1" dirty="0" err="1" smtClean="0">
                <a:latin typeface="Academy Engraved LET" pitchFamily="2" charset="0"/>
              </a:rPr>
              <a:t>Operationalization</a:t>
            </a:r>
            <a:r>
              <a:rPr lang="en-US" b="1" dirty="0" smtClean="0">
                <a:latin typeface="Academy Engraved LET" pitchFamily="2" charset="0"/>
              </a:rPr>
              <a:t> of key areas transferred</a:t>
            </a:r>
            <a:endParaRPr lang="en-US" b="1" dirty="0">
              <a:latin typeface="Academy Engraved LET" pitchFamily="2" charset="0"/>
            </a:endParaRPr>
          </a:p>
        </p:txBody>
      </p:sp>
      <p:sp>
        <p:nvSpPr>
          <p:cNvPr id="3" name="Content Placeholder 2"/>
          <p:cNvSpPr>
            <a:spLocks noGrp="1"/>
          </p:cNvSpPr>
          <p:nvPr>
            <p:ph idx="1"/>
          </p:nvPr>
        </p:nvSpPr>
        <p:spPr>
          <a:xfrm>
            <a:off x="1066800" y="1600200"/>
            <a:ext cx="7620000" cy="4525963"/>
          </a:xfrm>
        </p:spPr>
        <p:txBody>
          <a:bodyPr/>
          <a:lstStyle/>
          <a:p>
            <a:r>
              <a:rPr lang="en-US" dirty="0" smtClean="0">
                <a:latin typeface="Franklin Gothic Book" pitchFamily="34" charset="0"/>
              </a:rPr>
              <a:t>The CMS began </a:t>
            </a:r>
            <a:r>
              <a:rPr lang="en-US" dirty="0" err="1" smtClean="0">
                <a:latin typeface="Franklin Gothic Book" pitchFamily="34" charset="0"/>
              </a:rPr>
              <a:t>operationalizing</a:t>
            </a:r>
            <a:r>
              <a:rPr lang="en-US" dirty="0" smtClean="0">
                <a:latin typeface="Franklin Gothic Book" pitchFamily="34" charset="0"/>
              </a:rPr>
              <a:t> the transferred functions in November 2010 with human resources management and client services and communication.</a:t>
            </a: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b="1" dirty="0" err="1" smtClean="0">
                <a:latin typeface="Academy Engraved LET" pitchFamily="2" charset="0"/>
              </a:rPr>
              <a:t>Operationalization</a:t>
            </a:r>
            <a:r>
              <a:rPr lang="en-US" b="1" dirty="0" smtClean="0">
                <a:latin typeface="Academy Engraved LET" pitchFamily="2" charset="0"/>
              </a:rPr>
              <a:t> of key areas transferred</a:t>
            </a:r>
            <a:endParaRPr lang="en-US" b="1" dirty="0">
              <a:latin typeface="Academy Engraved LET" pitchFamily="2" charset="0"/>
            </a:endParaRPr>
          </a:p>
        </p:txBody>
      </p:sp>
      <p:sp>
        <p:nvSpPr>
          <p:cNvPr id="3" name="Content Placeholder 2"/>
          <p:cNvSpPr>
            <a:spLocks noGrp="1"/>
          </p:cNvSpPr>
          <p:nvPr>
            <p:ph idx="1"/>
          </p:nvPr>
        </p:nvSpPr>
        <p:spPr>
          <a:xfrm>
            <a:off x="1143000" y="1600200"/>
            <a:ext cx="7543800" cy="4525963"/>
          </a:xfrm>
        </p:spPr>
        <p:txBody>
          <a:bodyPr>
            <a:normAutofit/>
          </a:bodyPr>
          <a:lstStyle/>
          <a:p>
            <a:r>
              <a:rPr lang="en-029" sz="2800" dirty="0" smtClean="0">
                <a:latin typeface="Franklin Gothic Book" pitchFamily="34" charset="0"/>
              </a:rPr>
              <a:t>April 1, 2011 saw the CMS beginning to manage its’ budget and the budget for all the Courts independently.</a:t>
            </a:r>
          </a:p>
          <a:p>
            <a:r>
              <a:rPr lang="en-029" sz="2800" dirty="0" smtClean="0">
                <a:latin typeface="Franklin Gothic Book" pitchFamily="34" charset="0"/>
              </a:rPr>
              <a:t>Functions for internal audit were also </a:t>
            </a:r>
            <a:r>
              <a:rPr lang="en-029" sz="2800" dirty="0" err="1" smtClean="0">
                <a:latin typeface="Franklin Gothic Book" pitchFamily="34" charset="0"/>
              </a:rPr>
              <a:t>operationalized</a:t>
            </a:r>
            <a:r>
              <a:rPr lang="en-029" sz="2800" dirty="0" smtClean="0">
                <a:latin typeface="Franklin Gothic Book" pitchFamily="34" charset="0"/>
              </a:rPr>
              <a:t> by the CMS along with the budget.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09600" y="381000"/>
            <a:ext cx="8229600" cy="914400"/>
          </a:xfrm>
        </p:spPr>
        <p:txBody>
          <a:bodyPr>
            <a:normAutofit fontScale="90000"/>
          </a:bodyPr>
          <a:lstStyle/>
          <a:p>
            <a:r>
              <a:rPr lang="en-US" b="1" dirty="0" err="1" smtClean="0">
                <a:latin typeface="Academy Engraved LET" pitchFamily="2" charset="0"/>
              </a:rPr>
              <a:t>Operationalization</a:t>
            </a:r>
            <a:r>
              <a:rPr lang="en-US" b="1" dirty="0" smtClean="0">
                <a:latin typeface="Academy Engraved LET" pitchFamily="2" charset="0"/>
              </a:rPr>
              <a:t> of key areas transferred</a:t>
            </a:r>
            <a:endParaRPr lang="en-US" b="1" dirty="0">
              <a:latin typeface="Academy Engraved LET" pitchFamily="2" charset="0"/>
            </a:endParaRPr>
          </a:p>
        </p:txBody>
      </p:sp>
      <p:sp>
        <p:nvSpPr>
          <p:cNvPr id="3" name="Content Placeholder 2"/>
          <p:cNvSpPr>
            <a:spLocks noGrp="1"/>
          </p:cNvSpPr>
          <p:nvPr>
            <p:ph idx="1"/>
          </p:nvPr>
        </p:nvSpPr>
        <p:spPr>
          <a:xfrm>
            <a:off x="990600" y="1371600"/>
            <a:ext cx="7772400" cy="5257800"/>
          </a:xfrm>
        </p:spPr>
        <p:txBody>
          <a:bodyPr>
            <a:normAutofit fontScale="25000" lnSpcReduction="20000"/>
          </a:bodyPr>
          <a:lstStyle/>
          <a:p>
            <a:pPr algn="ctr">
              <a:spcBef>
                <a:spcPts val="0"/>
              </a:spcBef>
              <a:buNone/>
            </a:pPr>
            <a:r>
              <a:rPr lang="en-029" sz="8800" b="1" dirty="0" smtClean="0">
                <a:latin typeface="Franklin Gothic Book" pitchFamily="34" charset="0"/>
              </a:rPr>
              <a:t>Information Communication and Technology</a:t>
            </a:r>
          </a:p>
          <a:p>
            <a:pPr algn="ctr">
              <a:spcBef>
                <a:spcPts val="0"/>
              </a:spcBef>
              <a:buNone/>
            </a:pPr>
            <a:r>
              <a:rPr lang="en-029" sz="8800" b="1" dirty="0" smtClean="0">
                <a:latin typeface="Franklin Gothic Book" pitchFamily="34" charset="0"/>
              </a:rPr>
              <a:t>transferred and </a:t>
            </a:r>
            <a:r>
              <a:rPr lang="en-029" sz="8800" b="1" dirty="0" err="1" smtClean="0">
                <a:latin typeface="Franklin Gothic Book" pitchFamily="34" charset="0"/>
              </a:rPr>
              <a:t>Operationalized</a:t>
            </a:r>
            <a:r>
              <a:rPr lang="en-029" sz="8800" b="1" dirty="0" smtClean="0">
                <a:latin typeface="Franklin Gothic Book" pitchFamily="34" charset="0"/>
              </a:rPr>
              <a:t> </a:t>
            </a:r>
          </a:p>
          <a:p>
            <a:r>
              <a:rPr lang="en-029" sz="8800" dirty="0" smtClean="0">
                <a:latin typeface="Franklin Gothic Book" pitchFamily="34" charset="0"/>
              </a:rPr>
              <a:t>In October 2011 the ICT function was transferred from the MOJ’s MIS department to CMS’ ICT division. </a:t>
            </a:r>
          </a:p>
          <a:p>
            <a:pPr>
              <a:buNone/>
            </a:pPr>
            <a:endParaRPr lang="en-029" sz="8800" b="1" dirty="0" smtClean="0">
              <a:latin typeface="Franklin Gothic Book" pitchFamily="34" charset="0"/>
            </a:endParaRPr>
          </a:p>
          <a:p>
            <a:pPr algn="ctr">
              <a:buNone/>
            </a:pPr>
            <a:r>
              <a:rPr lang="en-029" sz="8800" b="1" dirty="0" smtClean="0">
                <a:latin typeface="Franklin Gothic Book" pitchFamily="34" charset="0"/>
              </a:rPr>
              <a:t>Administration functions </a:t>
            </a:r>
            <a:r>
              <a:rPr lang="en-029" sz="8800" b="1" dirty="0" err="1" smtClean="0">
                <a:latin typeface="Franklin Gothic Book" pitchFamily="34" charset="0"/>
              </a:rPr>
              <a:t>Operationalized</a:t>
            </a:r>
            <a:r>
              <a:rPr lang="en-029" sz="8800" b="1" dirty="0" smtClean="0">
                <a:latin typeface="Franklin Gothic Book" pitchFamily="34" charset="0"/>
              </a:rPr>
              <a:t> </a:t>
            </a:r>
          </a:p>
          <a:p>
            <a:r>
              <a:rPr lang="en-029" sz="8800" dirty="0" smtClean="0">
                <a:latin typeface="Franklin Gothic Book" pitchFamily="34" charset="0"/>
              </a:rPr>
              <a:t>It became increasing challenging to effectively serve the Courts without the Administration unit of the Human Resource Management and Administration division being </a:t>
            </a:r>
            <a:r>
              <a:rPr lang="en-029" sz="8800" dirty="0" err="1" smtClean="0">
                <a:latin typeface="Franklin Gothic Book" pitchFamily="34" charset="0"/>
              </a:rPr>
              <a:t>operationalized</a:t>
            </a:r>
            <a:r>
              <a:rPr lang="en-029" sz="8800" dirty="0" smtClean="0">
                <a:latin typeface="Franklin Gothic Book" pitchFamily="34" charset="0"/>
              </a:rPr>
              <a:t>. This unit performs among other things,  the core functions of procuring resources for the Courts. </a:t>
            </a:r>
          </a:p>
          <a:p>
            <a:r>
              <a:rPr lang="en-029" sz="8800" dirty="0" smtClean="0">
                <a:latin typeface="Franklin Gothic Book" pitchFamily="34" charset="0"/>
              </a:rPr>
              <a:t>While it remained as a shared- pool service with the MOJ, the limited staff available to serve the entire justice sector created a significant challenge for the CMS in fulfilling its mandate. </a:t>
            </a:r>
          </a:p>
          <a:p>
            <a:r>
              <a:rPr lang="en-029" sz="8800" dirty="0" smtClean="0">
                <a:latin typeface="Franklin Gothic Book" pitchFamily="34" charset="0"/>
              </a:rPr>
              <a:t>In October of 2011, the CMS incrementally began to </a:t>
            </a:r>
            <a:r>
              <a:rPr lang="en-029" sz="8800" dirty="0" err="1" smtClean="0">
                <a:latin typeface="Franklin Gothic Book" pitchFamily="34" charset="0"/>
              </a:rPr>
              <a:t>operationalize</a:t>
            </a:r>
            <a:r>
              <a:rPr lang="en-029" sz="8800" dirty="0" smtClean="0">
                <a:latin typeface="Franklin Gothic Book" pitchFamily="34" charset="0"/>
              </a:rPr>
              <a:t> this area. </a:t>
            </a:r>
          </a:p>
          <a:p>
            <a:pPr>
              <a:buNone/>
            </a:pPr>
            <a:endParaRPr lang="en-029" sz="74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b="1" dirty="0" err="1" smtClean="0">
                <a:latin typeface="Academy Engraved LET" pitchFamily="2" charset="0"/>
              </a:rPr>
              <a:t>Operationalization</a:t>
            </a:r>
            <a:r>
              <a:rPr lang="en-US" b="1" dirty="0" smtClean="0">
                <a:latin typeface="Academy Engraved LET" pitchFamily="2" charset="0"/>
              </a:rPr>
              <a:t> of key areas transferred</a:t>
            </a:r>
            <a:endParaRPr lang="en-US" b="1" dirty="0">
              <a:latin typeface="Academy Engraved LET" pitchFamily="2" charset="0"/>
            </a:endParaRPr>
          </a:p>
        </p:txBody>
      </p:sp>
      <p:sp>
        <p:nvSpPr>
          <p:cNvPr id="3" name="Content Placeholder 2"/>
          <p:cNvSpPr>
            <a:spLocks noGrp="1"/>
          </p:cNvSpPr>
          <p:nvPr>
            <p:ph idx="1"/>
          </p:nvPr>
        </p:nvSpPr>
        <p:spPr>
          <a:xfrm>
            <a:off x="1066800" y="1600200"/>
            <a:ext cx="7620000" cy="4525963"/>
          </a:xfrm>
        </p:spPr>
        <p:txBody>
          <a:bodyPr>
            <a:normAutofit lnSpcReduction="10000"/>
          </a:bodyPr>
          <a:lstStyle/>
          <a:p>
            <a:pPr algn="ctr">
              <a:buNone/>
            </a:pPr>
            <a:r>
              <a:rPr lang="en-029" b="1" dirty="0" smtClean="0">
                <a:latin typeface="Franklin Gothic Book" pitchFamily="34" charset="0"/>
              </a:rPr>
              <a:t>Property Management Division </a:t>
            </a:r>
            <a:r>
              <a:rPr lang="en-029" b="1" dirty="0" err="1" smtClean="0">
                <a:latin typeface="Franklin Gothic Book" pitchFamily="34" charset="0"/>
              </a:rPr>
              <a:t>Operationalized</a:t>
            </a:r>
            <a:endParaRPr lang="en-029" b="1" dirty="0" smtClean="0">
              <a:latin typeface="Franklin Gothic Book" pitchFamily="34" charset="0"/>
            </a:endParaRPr>
          </a:p>
          <a:p>
            <a:r>
              <a:rPr lang="en-029" dirty="0" smtClean="0">
                <a:latin typeface="Franklin Gothic Book" pitchFamily="34" charset="0"/>
              </a:rPr>
              <a:t>The Building Property Management Division was </a:t>
            </a:r>
            <a:r>
              <a:rPr lang="en-029" dirty="0" err="1" smtClean="0">
                <a:latin typeface="Franklin Gothic Book" pitchFamily="34" charset="0"/>
              </a:rPr>
              <a:t>operationalized</a:t>
            </a:r>
            <a:r>
              <a:rPr lang="en-029" dirty="0" smtClean="0">
                <a:latin typeface="Franklin Gothic Book" pitchFamily="34" charset="0"/>
              </a:rPr>
              <a:t> in February of this year. Maintenance and repairs of Court buildings are currently undertaken by the CMS.  </a:t>
            </a:r>
          </a:p>
          <a:p>
            <a:r>
              <a:rPr lang="en-029" dirty="0" smtClean="0">
                <a:latin typeface="Franklin Gothic Book" pitchFamily="34" charset="0"/>
              </a:rPr>
              <a:t>The construction of new building still remain with the MOJ</a:t>
            </a:r>
          </a:p>
          <a:p>
            <a:pPr>
              <a:buNone/>
            </a:pPr>
            <a:endParaRPr lang="en-029" sz="1000"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914400" y="457200"/>
            <a:ext cx="7772400" cy="960438"/>
          </a:xfrm>
        </p:spPr>
        <p:txBody>
          <a:bodyPr>
            <a:normAutofit fontScale="90000"/>
          </a:bodyPr>
          <a:lstStyle/>
          <a:p>
            <a:r>
              <a:rPr lang="en-029" b="1" cap="small" dirty="0" smtClean="0">
                <a:latin typeface="Academy Engraved LET" pitchFamily="2" charset="0"/>
              </a:rPr>
              <a:t>Massive Reduction in Backlog of juror payments</a:t>
            </a:r>
            <a:endParaRPr lang="en-US" dirty="0">
              <a:latin typeface="Academy Engraved LET" pitchFamily="2" charset="0"/>
            </a:endParaRPr>
          </a:p>
        </p:txBody>
      </p:sp>
      <p:sp>
        <p:nvSpPr>
          <p:cNvPr id="3" name="Content Placeholder 2"/>
          <p:cNvSpPr>
            <a:spLocks noGrp="1"/>
          </p:cNvSpPr>
          <p:nvPr>
            <p:ph idx="1"/>
          </p:nvPr>
        </p:nvSpPr>
        <p:spPr>
          <a:xfrm>
            <a:off x="990600" y="1600200"/>
            <a:ext cx="7696200" cy="4525963"/>
          </a:xfrm>
        </p:spPr>
        <p:txBody>
          <a:bodyPr>
            <a:normAutofit fontScale="92500" lnSpcReduction="20000"/>
          </a:bodyPr>
          <a:lstStyle/>
          <a:p>
            <a:r>
              <a:rPr lang="en-US" dirty="0" smtClean="0">
                <a:latin typeface="Franklin Gothic Book" pitchFamily="34" charset="0"/>
              </a:rPr>
              <a:t>During the 2011/2012 CMS undertook the task of reducing a massive backlog in Juror payments from 2008. </a:t>
            </a:r>
          </a:p>
          <a:p>
            <a:r>
              <a:rPr lang="en-US" dirty="0" smtClean="0">
                <a:latin typeface="Franklin Gothic Book" pitchFamily="34" charset="0"/>
              </a:rPr>
              <a:t>JMD $</a:t>
            </a:r>
            <a:r>
              <a:rPr lang="en-US" dirty="0" smtClean="0">
                <a:latin typeface="Franklin Gothic Book" pitchFamily="34" charset="0"/>
              </a:rPr>
              <a:t>14.5 </a:t>
            </a:r>
            <a:r>
              <a:rPr lang="en-US" dirty="0" smtClean="0">
                <a:latin typeface="Franklin Gothic Book" pitchFamily="34" charset="0"/>
              </a:rPr>
              <a:t>million in Juror claims submitted between 2008 to 2011 have been paid, currently, only JMD $1,400,000.00 of claims for that period remain outstanding. </a:t>
            </a:r>
          </a:p>
          <a:p>
            <a:r>
              <a:rPr lang="en-US" dirty="0" smtClean="0">
                <a:latin typeface="Franklin Gothic Book" pitchFamily="34" charset="0"/>
              </a:rPr>
              <a:t>These claims remain outstanding, mainly due to the placement of inaccurate TRN on claim forms or failure to affix the TRN on the claim forms. </a:t>
            </a:r>
            <a:endParaRPr lang="en-029"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990600" y="715962"/>
            <a:ext cx="7924800" cy="960438"/>
          </a:xfrm>
        </p:spPr>
        <p:txBody>
          <a:bodyPr>
            <a:normAutofit fontScale="90000"/>
          </a:bodyPr>
          <a:lstStyle/>
          <a:p>
            <a:r>
              <a:rPr lang="en-029" b="1" cap="small" dirty="0" smtClean="0">
                <a:latin typeface="Academy Engraved LET" pitchFamily="2" charset="0"/>
              </a:rPr>
              <a:t>Massive Reduction in Backlog on Mileage Payments</a:t>
            </a:r>
            <a:endParaRPr lang="en-US" dirty="0">
              <a:latin typeface="Academy Engraved LET" pitchFamily="2" charset="0"/>
            </a:endParaRPr>
          </a:p>
        </p:txBody>
      </p:sp>
      <p:sp>
        <p:nvSpPr>
          <p:cNvPr id="3" name="Content Placeholder 2"/>
          <p:cNvSpPr>
            <a:spLocks noGrp="1"/>
          </p:cNvSpPr>
          <p:nvPr>
            <p:ph idx="1"/>
          </p:nvPr>
        </p:nvSpPr>
        <p:spPr>
          <a:xfrm>
            <a:off x="1143000" y="1981200"/>
            <a:ext cx="7620000" cy="4525963"/>
          </a:xfrm>
        </p:spPr>
        <p:txBody>
          <a:bodyPr/>
          <a:lstStyle/>
          <a:p>
            <a:r>
              <a:rPr lang="en-US" dirty="0" smtClean="0">
                <a:latin typeface="Franklin Gothic Book" pitchFamily="34" charset="0"/>
              </a:rPr>
              <a:t>At the March 2012, mileage payments for Court staff were generally current, in that all claims received were paid, an improvement over an approximate six month arrears in April 2012.</a:t>
            </a: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b="1" dirty="0" smtClean="0">
                <a:latin typeface="Academy Engraved LET" pitchFamily="2" charset="0"/>
              </a:rPr>
              <a:t>Enhancing Client services</a:t>
            </a:r>
            <a:endParaRPr lang="en-US" b="1" dirty="0">
              <a:latin typeface="Academy Engraved LET" pitchFamily="2" charset="0"/>
            </a:endParaRPr>
          </a:p>
        </p:txBody>
      </p:sp>
      <p:sp>
        <p:nvSpPr>
          <p:cNvPr id="3" name="Content Placeholder 2"/>
          <p:cNvSpPr>
            <a:spLocks noGrp="1"/>
          </p:cNvSpPr>
          <p:nvPr>
            <p:ph idx="1"/>
          </p:nvPr>
        </p:nvSpPr>
        <p:spPr>
          <a:xfrm>
            <a:off x="914400" y="1295400"/>
            <a:ext cx="7772400" cy="5248584"/>
          </a:xfrm>
        </p:spPr>
        <p:txBody>
          <a:bodyPr>
            <a:normAutofit fontScale="77500" lnSpcReduction="20000"/>
          </a:bodyPr>
          <a:lstStyle/>
          <a:p>
            <a:r>
              <a:rPr lang="en-US" sz="3200" dirty="0" smtClean="0">
                <a:latin typeface="Franklin Gothic Book" pitchFamily="34" charset="0"/>
              </a:rPr>
              <a:t>Customer Service Training Manual approved for rollout in the Courts.  Customer Service Training will commence in the western region mid July 2012</a:t>
            </a:r>
          </a:p>
          <a:p>
            <a:r>
              <a:rPr lang="en-029" sz="3200" dirty="0" smtClean="0">
                <a:latin typeface="Franklin Gothic Book" pitchFamily="34" charset="0"/>
              </a:rPr>
              <a:t>Draft Customer Service Charter developed</a:t>
            </a:r>
          </a:p>
          <a:p>
            <a:r>
              <a:rPr lang="en-029" sz="3200" dirty="0" smtClean="0">
                <a:latin typeface="Franklin Gothic Book" pitchFamily="34" charset="0"/>
              </a:rPr>
              <a:t>First Chief Justice Annual Review held on Treatment of Child witnesses in Court</a:t>
            </a:r>
          </a:p>
          <a:p>
            <a:r>
              <a:rPr lang="en-029" sz="3200" dirty="0" smtClean="0">
                <a:latin typeface="Franklin Gothic Book" pitchFamily="34" charset="0"/>
              </a:rPr>
              <a:t>Protocol services provided to the Judiciary for local and overseas high Court judges, resident magistrates and visiting delegations from United Kingdom and Canada for ten separate events as per request of the Honourable Chief Justice</a:t>
            </a:r>
          </a:p>
          <a:p>
            <a:r>
              <a:rPr lang="en-029" sz="3200" dirty="0" smtClean="0">
                <a:latin typeface="Franklin Gothic Book" pitchFamily="34" charset="0"/>
              </a:rPr>
              <a:t>Brochure prepared to inform members of the public as to how to file claims in the Civil Court, serving as a juror, and how to file a divorce</a:t>
            </a:r>
            <a:endParaRPr lang="en-US" sz="3200" dirty="0" smtClean="0">
              <a:latin typeface="Franklin Gothic Book" pitchFamily="34" charset="0"/>
            </a:endParaRPr>
          </a:p>
          <a:p>
            <a:endParaRPr lang="en-029" sz="3200" dirty="0" smtClean="0"/>
          </a:p>
          <a:p>
            <a:endParaRPr lang="en-US" sz="3200"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066800" y="381000"/>
            <a:ext cx="7620000" cy="1036638"/>
          </a:xfrm>
        </p:spPr>
        <p:txBody>
          <a:bodyPr>
            <a:normAutofit fontScale="90000"/>
          </a:bodyPr>
          <a:lstStyle/>
          <a:p>
            <a:r>
              <a:rPr lang="en-US" b="1" dirty="0" smtClean="0">
                <a:latin typeface="Academy Engraved LET" pitchFamily="2" charset="0"/>
              </a:rPr>
              <a:t>Strengthened Human Resources Systems</a:t>
            </a:r>
            <a:endParaRPr lang="en-US" b="1" dirty="0">
              <a:latin typeface="Academy Engraved LET" pitchFamily="2" charset="0"/>
            </a:endParaRPr>
          </a:p>
        </p:txBody>
      </p:sp>
      <p:sp>
        <p:nvSpPr>
          <p:cNvPr id="3" name="Content Placeholder 2"/>
          <p:cNvSpPr>
            <a:spLocks noGrp="1"/>
          </p:cNvSpPr>
          <p:nvPr>
            <p:ph idx="1"/>
          </p:nvPr>
        </p:nvSpPr>
        <p:spPr>
          <a:xfrm>
            <a:off x="1219200" y="1600200"/>
            <a:ext cx="7467600" cy="4525963"/>
          </a:xfrm>
        </p:spPr>
        <p:txBody>
          <a:bodyPr>
            <a:normAutofit/>
          </a:bodyPr>
          <a:lstStyle/>
          <a:p>
            <a:r>
              <a:rPr lang="en-US" dirty="0" smtClean="0">
                <a:latin typeface="Franklin Gothic Book" pitchFamily="34" charset="0"/>
              </a:rPr>
              <a:t>Assessment of training needs in the Courts have been prepared for non-judicial staff</a:t>
            </a:r>
            <a:endParaRPr lang="en-029" dirty="0" smtClean="0">
              <a:latin typeface="Franklin Gothic Book" pitchFamily="34" charset="0"/>
            </a:endParaRPr>
          </a:p>
          <a:p>
            <a:r>
              <a:rPr lang="en-029" dirty="0" smtClean="0">
                <a:latin typeface="Franklin Gothic Book" pitchFamily="34" charset="0"/>
              </a:rPr>
              <a:t>Training Manual on Leadership and Supervision prepared by Court staff with support from Canadian counterparts to train Court staff</a:t>
            </a:r>
          </a:p>
          <a:p>
            <a:endParaRPr lang="en-US" dirty="0" smtClean="0"/>
          </a:p>
          <a:p>
            <a:endParaRPr lang="en-US" dirty="0" smtClean="0"/>
          </a:p>
          <a:p>
            <a:endParaRPr lang="en-US" dirty="0" smtClean="0"/>
          </a:p>
          <a:p>
            <a:endParaRPr lang="en-029"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1066800" y="381000"/>
            <a:ext cx="7543800" cy="4525963"/>
          </a:xfrm>
        </p:spPr>
        <p:txBody>
          <a:bodyPr>
            <a:noAutofit/>
          </a:bodyPr>
          <a:lstStyle/>
          <a:p>
            <a:pPr algn="ctr">
              <a:buNone/>
            </a:pPr>
            <a:r>
              <a:rPr lang="en-029" sz="2800" b="1" dirty="0" smtClean="0">
                <a:latin typeface="Academy Engraved LET" pitchFamily="2" charset="0"/>
              </a:rPr>
              <a:t>Organizational Structure Review Conducted </a:t>
            </a:r>
          </a:p>
          <a:p>
            <a:r>
              <a:rPr lang="en-029" sz="2400" dirty="0" smtClean="0">
                <a:latin typeface="Franklin Gothic Book" pitchFamily="34" charset="0"/>
              </a:rPr>
              <a:t>It was recognized very early in 2011/2012 that it would be difficult to effectively function with the limited Human Resources which the organization had at its disposal following the separation from the MOJ. </a:t>
            </a:r>
          </a:p>
          <a:p>
            <a:r>
              <a:rPr lang="en-029" sz="2400" dirty="0" smtClean="0">
                <a:latin typeface="Franklin Gothic Book" pitchFamily="34" charset="0"/>
              </a:rPr>
              <a:t>Attention was given to conducting an extensive organizational structure review. </a:t>
            </a:r>
            <a:endParaRPr lang="en-029" sz="2400" dirty="0" smtClean="0">
              <a:latin typeface="Franklin Gothic Book" pitchFamily="34" charset="0"/>
            </a:endParaRPr>
          </a:p>
          <a:p>
            <a:endParaRPr lang="en-029" sz="2400" dirty="0" smtClean="0">
              <a:latin typeface="Franklin Gothic Book" pitchFamily="34" charset="0"/>
            </a:endParaRPr>
          </a:p>
          <a:p>
            <a:pPr algn="ctr">
              <a:buNone/>
            </a:pPr>
            <a:r>
              <a:rPr lang="en-029" b="1" cap="small" dirty="0" smtClean="0">
                <a:effectLst>
                  <a:outerShdw blurRad="38100" dist="38100" dir="2700000" algn="tl">
                    <a:srgbClr val="000000">
                      <a:alpha val="43137"/>
                    </a:srgbClr>
                  </a:outerShdw>
                </a:effectLst>
                <a:latin typeface="Academy Engraved LET" pitchFamily="2" charset="0"/>
              </a:rPr>
              <a:t>A new structure for the CMS was finally approved in </a:t>
            </a:r>
            <a:r>
              <a:rPr lang="en-029" b="1" cap="small" dirty="0" err="1" smtClean="0">
                <a:effectLst>
                  <a:outerShdw blurRad="38100" dist="38100" dir="2700000" algn="tl">
                    <a:srgbClr val="000000">
                      <a:alpha val="43137"/>
                    </a:srgbClr>
                  </a:outerShdw>
                </a:effectLst>
                <a:latin typeface="Academy Engraved LET" pitchFamily="2" charset="0"/>
              </a:rPr>
              <a:t>december</a:t>
            </a:r>
            <a:r>
              <a:rPr lang="en-029" b="1" cap="small" dirty="0" smtClean="0">
                <a:effectLst>
                  <a:outerShdw blurRad="38100" dist="38100" dir="2700000" algn="tl">
                    <a:srgbClr val="000000">
                      <a:alpha val="43137"/>
                    </a:srgbClr>
                  </a:outerShdw>
                </a:effectLst>
                <a:latin typeface="Academy Engraved LET" pitchFamily="2" charset="0"/>
              </a:rPr>
              <a:t> of 2011. </a:t>
            </a:r>
          </a:p>
          <a:p>
            <a:pPr>
              <a:buNone/>
            </a:pPr>
            <a:r>
              <a:rPr lang="en-029" sz="2400" dirty="0" smtClean="0">
                <a:latin typeface="Franklin Gothic Book" pitchFamily="34" charset="0"/>
              </a:rPr>
              <a:t>To </a:t>
            </a:r>
            <a:r>
              <a:rPr lang="en-029" sz="2400" dirty="0" smtClean="0">
                <a:latin typeface="Franklin Gothic Book" pitchFamily="34" charset="0"/>
              </a:rPr>
              <a:t>date – percentage of the approved structure is in place and an additional --- posts have been advertised.</a:t>
            </a:r>
            <a:endParaRPr lang="en-029" sz="2400" dirty="0">
              <a:latin typeface="Franklin Gothic Book" pitchFamily="34" charset="0"/>
            </a:endParaRPr>
          </a:p>
          <a:p>
            <a:pPr>
              <a:buNone/>
            </a:pPr>
            <a:endParaRPr lang="en-029"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029" b="1" cap="small" dirty="0" smtClean="0">
                <a:latin typeface="Academy Engraved LET" pitchFamily="2" charset="0"/>
              </a:rPr>
              <a:t>Increase in Number of Resident Magistrates</a:t>
            </a:r>
            <a:endParaRPr lang="en-US" dirty="0">
              <a:latin typeface="Academy Engraved LET" pitchFamily="2" charset="0"/>
            </a:endParaRPr>
          </a:p>
        </p:txBody>
      </p:sp>
      <p:sp>
        <p:nvSpPr>
          <p:cNvPr id="3" name="Content Placeholder 2"/>
          <p:cNvSpPr>
            <a:spLocks noGrp="1"/>
          </p:cNvSpPr>
          <p:nvPr>
            <p:ph idx="1"/>
          </p:nvPr>
        </p:nvSpPr>
        <p:spPr>
          <a:xfrm>
            <a:off x="914400" y="1600200"/>
            <a:ext cx="7772400" cy="4525963"/>
          </a:xfrm>
        </p:spPr>
        <p:txBody>
          <a:bodyPr>
            <a:normAutofit lnSpcReduction="10000"/>
          </a:bodyPr>
          <a:lstStyle/>
          <a:p>
            <a:r>
              <a:rPr lang="en-029" dirty="0" smtClean="0">
                <a:latin typeface="Franklin Gothic Book" pitchFamily="34" charset="0"/>
              </a:rPr>
              <a:t>During 2011/2012 the CMS </a:t>
            </a:r>
            <a:r>
              <a:rPr lang="en-029" dirty="0" err="1" smtClean="0">
                <a:latin typeface="Franklin Gothic Book" pitchFamily="34" charset="0"/>
              </a:rPr>
              <a:t>operationalized</a:t>
            </a:r>
            <a:r>
              <a:rPr lang="en-029" dirty="0" smtClean="0">
                <a:latin typeface="Franklin Gothic Book" pitchFamily="34" charset="0"/>
              </a:rPr>
              <a:t> </a:t>
            </a:r>
          </a:p>
          <a:p>
            <a:pPr>
              <a:buNone/>
            </a:pPr>
            <a:r>
              <a:rPr lang="en-029" dirty="0" smtClean="0">
                <a:latin typeface="Franklin Gothic Book" pitchFamily="34" charset="0"/>
              </a:rPr>
              <a:t>	6 additional Resident Magistrates posts. </a:t>
            </a:r>
          </a:p>
          <a:p>
            <a:r>
              <a:rPr lang="en-029" dirty="0" smtClean="0">
                <a:latin typeface="Franklin Gothic Book" pitchFamily="34" charset="0"/>
              </a:rPr>
              <a:t>This was done in an effort to provide the Resident Magistrates Courts with additional human resource to effectively manage case loads. </a:t>
            </a:r>
          </a:p>
          <a:p>
            <a:r>
              <a:rPr lang="en-029" dirty="0" smtClean="0">
                <a:latin typeface="Franklin Gothic Book" pitchFamily="34" charset="0"/>
              </a:rPr>
              <a:t>There are now a total of 56 Resident Magistrates.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239000" cy="1143000"/>
          </a:xfrm>
        </p:spPr>
        <p:txBody>
          <a:bodyPr/>
          <a:lstStyle/>
          <a:p>
            <a:r>
              <a:rPr lang="en-US" dirty="0" smtClean="0"/>
              <a:t>Background</a:t>
            </a:r>
            <a:endParaRPr lang="en-US" dirty="0"/>
          </a:p>
        </p:txBody>
      </p:sp>
      <p:sp>
        <p:nvSpPr>
          <p:cNvPr id="3" name="Rounded Rectangle 2"/>
          <p:cNvSpPr/>
          <p:nvPr/>
        </p:nvSpPr>
        <p:spPr>
          <a:xfrm>
            <a:off x="304800" y="0"/>
            <a:ext cx="83058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 y="0"/>
            <a:ext cx="8077200" cy="6400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762000" y="1752600"/>
            <a:ext cx="777240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029" sz="9600" b="1"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ndalus" pitchFamily="18" charset="-78"/>
                <a:ea typeface="+mj-ea"/>
                <a:cs typeface="Andalus" pitchFamily="18" charset="-78"/>
              </a:rPr>
              <a:t>Background</a:t>
            </a:r>
            <a:endParaRPr kumimoji="0" lang="en-029" sz="96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ndalus" pitchFamily="18" charset="-78"/>
              <a:ea typeface="+mj-ea"/>
              <a:cs typeface="Andalus" pitchFamily="18" charset="-78"/>
            </a:endParaRPr>
          </a:p>
        </p:txBody>
      </p:sp>
      <p:pic>
        <p:nvPicPr>
          <p:cNvPr id="7" name="Picture 4"/>
          <p:cNvPicPr>
            <a:picLocks noChangeAspect="1" noChangeArrowheads="1"/>
          </p:cNvPicPr>
          <p:nvPr/>
        </p:nvPicPr>
        <p:blipFill>
          <a:blip r:embed="rId2" cstate="print"/>
          <a:stretch>
            <a:fillRect/>
          </a:stretch>
        </p:blipFill>
        <p:spPr bwMode="auto">
          <a:xfrm>
            <a:off x="5943600" y="3429000"/>
            <a:ext cx="2675533" cy="1847850"/>
          </a:xfrm>
          <a:prstGeom prst="rect">
            <a:avLst/>
          </a:prstGeom>
          <a:blipFill>
            <a:blip r:embed="rId2" cstate="print"/>
            <a:stretch>
              <a:fillRect/>
            </a:stretch>
          </a:blipFill>
          <a:ln w="9525">
            <a:solidFill>
              <a:schemeClr val="bg1"/>
            </a:solidFill>
            <a:miter lim="800000"/>
            <a:headEnd/>
            <a:tailEnd/>
          </a:ln>
          <a:effectLst/>
        </p:spPr>
      </p:pic>
      <p:pic>
        <p:nvPicPr>
          <p:cNvPr id="8" name="Picture 5"/>
          <p:cNvPicPr>
            <a:picLocks noChangeAspect="1" noChangeArrowheads="1"/>
          </p:cNvPicPr>
          <p:nvPr/>
        </p:nvPicPr>
        <p:blipFill>
          <a:blip r:embed="rId3" cstate="print"/>
          <a:stretch>
            <a:fillRect/>
          </a:stretch>
        </p:blipFill>
        <p:spPr bwMode="auto">
          <a:xfrm>
            <a:off x="3352800" y="3429000"/>
            <a:ext cx="2579291" cy="1847850"/>
          </a:xfrm>
          <a:prstGeom prst="rect">
            <a:avLst/>
          </a:prstGeom>
          <a:noFill/>
          <a:ln w="9525">
            <a:solidFill>
              <a:schemeClr val="bg1"/>
            </a:solidFill>
            <a:miter lim="800000"/>
            <a:headEnd/>
            <a:tailEnd/>
          </a:ln>
          <a:effectLst/>
        </p:spPr>
      </p:pic>
      <p:pic>
        <p:nvPicPr>
          <p:cNvPr id="13" name="Picture 6"/>
          <p:cNvPicPr>
            <a:picLocks noChangeAspect="1" noChangeArrowheads="1"/>
          </p:cNvPicPr>
          <p:nvPr/>
        </p:nvPicPr>
        <p:blipFill>
          <a:blip r:embed="rId4" cstate="print"/>
          <a:stretch>
            <a:fillRect/>
          </a:stretch>
        </p:blipFill>
        <p:spPr bwMode="auto">
          <a:xfrm>
            <a:off x="914400" y="3429000"/>
            <a:ext cx="2438400" cy="1828800"/>
          </a:xfrm>
          <a:prstGeom prst="rect">
            <a:avLst/>
          </a:prstGeom>
          <a:no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447800" y="609600"/>
            <a:ext cx="6781800" cy="685800"/>
          </a:xfrm>
        </p:spPr>
        <p:txBody>
          <a:bodyPr>
            <a:noAutofit/>
          </a:bodyPr>
          <a:lstStyle/>
          <a:p>
            <a:r>
              <a:rPr lang="en-029" sz="3600" b="1" cap="small" dirty="0" smtClean="0">
                <a:latin typeface="Academy Engraved LET" pitchFamily="2" charset="0"/>
              </a:rPr>
              <a:t>Training and Development for Judiciary, Magistracy &amp;  Court Administrative Staff </a:t>
            </a:r>
            <a:endParaRPr lang="en-US" sz="3600" b="1" dirty="0">
              <a:latin typeface="Academy Engraved LET" pitchFamily="2" charset="0"/>
            </a:endParaRPr>
          </a:p>
        </p:txBody>
      </p:sp>
      <p:sp>
        <p:nvSpPr>
          <p:cNvPr id="3" name="Content Placeholder 2"/>
          <p:cNvSpPr>
            <a:spLocks noGrp="1"/>
          </p:cNvSpPr>
          <p:nvPr>
            <p:ph idx="1"/>
          </p:nvPr>
        </p:nvSpPr>
        <p:spPr>
          <a:xfrm>
            <a:off x="990600" y="1752600"/>
            <a:ext cx="7696200" cy="4724400"/>
          </a:xfrm>
        </p:spPr>
        <p:txBody>
          <a:bodyPr>
            <a:normAutofit fontScale="62500" lnSpcReduction="20000"/>
          </a:bodyPr>
          <a:lstStyle/>
          <a:p>
            <a:r>
              <a:rPr lang="en-029" dirty="0" smtClean="0">
                <a:latin typeface="Franklin Gothic Book" pitchFamily="34" charset="0"/>
              </a:rPr>
              <a:t>The CMS coordinated in collaboration with the Ministry of Justice Training Institute several workshops and training seminars for the Judiciary and the Magistracy. </a:t>
            </a:r>
          </a:p>
          <a:p>
            <a:r>
              <a:rPr lang="en-029" dirty="0" smtClean="0">
                <a:latin typeface="Franklin Gothic Book" pitchFamily="34" charset="0"/>
              </a:rPr>
              <a:t>These events have been facilitated through partnerships with the British High Commission, CUSO/VSO, National Judicial Institute (NJI Canada) and The Office of Federal Judicial Affairs (FJA Canada). </a:t>
            </a:r>
          </a:p>
          <a:p>
            <a:r>
              <a:rPr lang="en-029" dirty="0" smtClean="0">
                <a:latin typeface="Franklin Gothic Book" pitchFamily="34" charset="0"/>
              </a:rPr>
              <a:t>The workshops and seminars focused on a wide range of areas including:</a:t>
            </a:r>
          </a:p>
          <a:p>
            <a:pPr>
              <a:buNone/>
            </a:pPr>
            <a:r>
              <a:rPr lang="en-029" dirty="0" smtClean="0">
                <a:latin typeface="Franklin Gothic Book" pitchFamily="34" charset="0"/>
              </a:rPr>
              <a:t>		1. </a:t>
            </a:r>
            <a:r>
              <a:rPr lang="en-US" dirty="0" smtClean="0">
                <a:latin typeface="Franklin Gothic Book" pitchFamily="34" charset="0"/>
              </a:rPr>
              <a:t>Criminal Case Management. </a:t>
            </a:r>
          </a:p>
          <a:p>
            <a:pPr>
              <a:buNone/>
            </a:pPr>
            <a:r>
              <a:rPr lang="en-US" dirty="0" smtClean="0">
                <a:latin typeface="Franklin Gothic Book" pitchFamily="34" charset="0"/>
              </a:rPr>
              <a:t>		2. Judicial Writing and Ethics. </a:t>
            </a:r>
          </a:p>
          <a:p>
            <a:pPr>
              <a:buNone/>
            </a:pPr>
            <a:r>
              <a:rPr lang="en-US" dirty="0" smtClean="0">
                <a:latin typeface="Franklin Gothic Book" pitchFamily="34" charset="0"/>
              </a:rPr>
              <a:t>		3. The Treatment of Child Witnesses in Court.</a:t>
            </a:r>
            <a:r>
              <a:rPr lang="en-029" dirty="0" smtClean="0">
                <a:latin typeface="Franklin Gothic Book" pitchFamily="34" charset="0"/>
              </a:rPr>
              <a:t> </a:t>
            </a:r>
          </a:p>
          <a:p>
            <a:pPr>
              <a:buNone/>
            </a:pPr>
            <a:r>
              <a:rPr lang="en-029" dirty="0" smtClean="0">
                <a:latin typeface="Franklin Gothic Book" pitchFamily="34" charset="0"/>
              </a:rPr>
              <a:t>		4.</a:t>
            </a:r>
            <a:r>
              <a:rPr lang="en-US" dirty="0" smtClean="0">
                <a:latin typeface="Franklin Gothic Book" pitchFamily="34" charset="0"/>
              </a:rPr>
              <a:t> Use of Oral Judgments.</a:t>
            </a:r>
            <a:r>
              <a:rPr lang="en-029" dirty="0" smtClean="0">
                <a:latin typeface="Franklin Gothic Book" pitchFamily="34" charset="0"/>
              </a:rPr>
              <a:t> </a:t>
            </a:r>
          </a:p>
          <a:p>
            <a:pPr>
              <a:buNone/>
            </a:pPr>
            <a:r>
              <a:rPr lang="en-029" dirty="0" smtClean="0">
                <a:latin typeface="Franklin Gothic Book" pitchFamily="34" charset="0"/>
              </a:rPr>
              <a:t>	           6. </a:t>
            </a:r>
            <a:r>
              <a:rPr lang="en-US" dirty="0" smtClean="0">
                <a:latin typeface="Franklin Gothic Book" pitchFamily="34" charset="0"/>
              </a:rPr>
              <a:t>Improving practices and procedures for sentencing.</a:t>
            </a:r>
            <a:r>
              <a:rPr lang="en-029" dirty="0" smtClean="0">
                <a:latin typeface="Franklin Gothic Book" pitchFamily="34" charset="0"/>
              </a:rPr>
              <a:t> </a:t>
            </a:r>
          </a:p>
          <a:p>
            <a:pPr>
              <a:buNone/>
            </a:pPr>
            <a:r>
              <a:rPr lang="en-US" dirty="0" smtClean="0">
                <a:latin typeface="Franklin Gothic Book" pitchFamily="34" charset="0"/>
              </a:rPr>
              <a:t>		7. Capacity Building in Records Management, Leadership and 	Client Services for Court Administrators.</a:t>
            </a:r>
            <a:endParaRPr lang="en-029"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990600" y="274638"/>
            <a:ext cx="7696200" cy="1143000"/>
          </a:xfrm>
        </p:spPr>
        <p:txBody>
          <a:bodyPr>
            <a:normAutofit fontScale="90000"/>
          </a:bodyPr>
          <a:lstStyle/>
          <a:p>
            <a:r>
              <a:rPr lang="en-US" b="1" dirty="0" smtClean="0">
                <a:latin typeface="Academy Engraved LET" pitchFamily="2" charset="0"/>
              </a:rPr>
              <a:t>Improving Case Flow Management</a:t>
            </a:r>
            <a:endParaRPr lang="en-US" b="1" dirty="0">
              <a:latin typeface="Academy Engraved LET" pitchFamily="2" charset="0"/>
            </a:endParaRPr>
          </a:p>
        </p:txBody>
      </p:sp>
      <p:sp>
        <p:nvSpPr>
          <p:cNvPr id="3" name="Content Placeholder 2"/>
          <p:cNvSpPr>
            <a:spLocks noGrp="1"/>
          </p:cNvSpPr>
          <p:nvPr>
            <p:ph idx="1"/>
          </p:nvPr>
        </p:nvSpPr>
        <p:spPr>
          <a:xfrm>
            <a:off x="1066800" y="1600200"/>
            <a:ext cx="7620000" cy="4525963"/>
          </a:xfrm>
        </p:spPr>
        <p:txBody>
          <a:bodyPr>
            <a:normAutofit lnSpcReduction="10000"/>
          </a:bodyPr>
          <a:lstStyle/>
          <a:p>
            <a:r>
              <a:rPr lang="en-029" dirty="0" smtClean="0">
                <a:latin typeface="Franklin Gothic Book" pitchFamily="34" charset="0"/>
              </a:rPr>
              <a:t>Case Management Implementation Plan has been prepared, reviewed by the Case Management Steering Committee and is being implemented. </a:t>
            </a:r>
          </a:p>
          <a:p>
            <a:r>
              <a:rPr lang="en-029" dirty="0" smtClean="0">
                <a:latin typeface="Franklin Gothic Book" pitchFamily="34" charset="0"/>
              </a:rPr>
              <a:t>Justice Undertaking for Social Transformation (JUST) Programme will be assisting with implementation of some components</a:t>
            </a:r>
          </a:p>
          <a:p>
            <a:pPr>
              <a:buNone/>
            </a:pPr>
            <a:r>
              <a:rPr lang="en-029" dirty="0" smtClean="0"/>
              <a:t> </a:t>
            </a:r>
          </a:p>
          <a:p>
            <a:endParaRPr lang="en-029" dirty="0" smtClean="0"/>
          </a:p>
          <a:p>
            <a:endParaRPr lang="en-029"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447800" y="274638"/>
            <a:ext cx="7239000" cy="1143000"/>
          </a:xfrm>
        </p:spPr>
        <p:txBody>
          <a:bodyPr>
            <a:normAutofit fontScale="90000"/>
          </a:bodyPr>
          <a:lstStyle/>
          <a:p>
            <a:r>
              <a:rPr lang="en-US" b="1" dirty="0" smtClean="0">
                <a:latin typeface="Academy Engraved LET" pitchFamily="2" charset="0"/>
              </a:rPr>
              <a:t>Technological Upgrades to support Case Flow Management </a:t>
            </a:r>
            <a:endParaRPr lang="en-US" b="1" dirty="0">
              <a:latin typeface="Academy Engraved LET" pitchFamily="2" charset="0"/>
            </a:endParaRPr>
          </a:p>
        </p:txBody>
      </p:sp>
      <p:sp>
        <p:nvSpPr>
          <p:cNvPr id="3" name="Content Placeholder 2"/>
          <p:cNvSpPr>
            <a:spLocks noGrp="1"/>
          </p:cNvSpPr>
          <p:nvPr>
            <p:ph idx="1"/>
          </p:nvPr>
        </p:nvSpPr>
        <p:spPr>
          <a:xfrm>
            <a:off x="1066800" y="1600200"/>
            <a:ext cx="7620000" cy="4525963"/>
          </a:xfrm>
        </p:spPr>
        <p:txBody>
          <a:bodyPr>
            <a:normAutofit fontScale="70000" lnSpcReduction="20000"/>
          </a:bodyPr>
          <a:lstStyle/>
          <a:p>
            <a:pPr algn="just"/>
            <a:r>
              <a:rPr lang="en-US" dirty="0" smtClean="0">
                <a:latin typeface="Franklin Gothic Book" pitchFamily="34" charset="0"/>
              </a:rPr>
              <a:t>Six scanners provided for the Registries at the Supreme Court to facilitate updating of information into JEMS towards improving case flow </a:t>
            </a:r>
          </a:p>
          <a:p>
            <a:pPr algn="just"/>
            <a:r>
              <a:rPr lang="en-029" dirty="0" smtClean="0">
                <a:latin typeface="Franklin Gothic Book" pitchFamily="34" charset="0"/>
              </a:rPr>
              <a:t>Some 33 Computers purchased and installed in RM Courts </a:t>
            </a:r>
          </a:p>
          <a:p>
            <a:pPr algn="just"/>
            <a:r>
              <a:rPr lang="en-029" dirty="0" smtClean="0">
                <a:latin typeface="Franklin Gothic Book" pitchFamily="34" charset="0"/>
              </a:rPr>
              <a:t>10 Medium Printers purchased and installed in RM Courts</a:t>
            </a:r>
          </a:p>
          <a:p>
            <a:pPr algn="just"/>
            <a:r>
              <a:rPr lang="en-029" dirty="0" smtClean="0">
                <a:latin typeface="Franklin Gothic Book" pitchFamily="34" charset="0"/>
              </a:rPr>
              <a:t>9 Copiers purchased and installed in RM Courts and the Hanover Family Court </a:t>
            </a:r>
          </a:p>
          <a:p>
            <a:pPr algn="just"/>
            <a:r>
              <a:rPr lang="en-US" dirty="0" smtClean="0">
                <a:latin typeface="Franklin Gothic Book" pitchFamily="34" charset="0"/>
              </a:rPr>
              <a:t>Network upgraded through structured data cabling at Supreme Court, Court of Appeal, Westmoreland Family Court, Clarendon RMC and Corporate Area Criminal Court. </a:t>
            </a:r>
          </a:p>
          <a:p>
            <a:pPr algn="just"/>
            <a:r>
              <a:rPr lang="en-US" dirty="0" smtClean="0">
                <a:latin typeface="Franklin Gothic Book" pitchFamily="34" charset="0"/>
              </a:rPr>
              <a:t>Courts that were previously without email addresses, have now received such accounts, 100% of Courts currently have email accounts </a:t>
            </a:r>
          </a:p>
          <a:p>
            <a:pPr algn="just"/>
            <a:r>
              <a:rPr lang="en-US" dirty="0" smtClean="0">
                <a:latin typeface="Franklin Gothic Book" pitchFamily="34" charset="0"/>
              </a:rPr>
              <a:t>Global internet access at all RM main Courts</a:t>
            </a: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76200"/>
            <a:ext cx="8229600" cy="1143000"/>
          </a:xfrm>
        </p:spPr>
        <p:txBody>
          <a:bodyPr>
            <a:normAutofit fontScale="90000"/>
          </a:bodyPr>
          <a:lstStyle/>
          <a:p>
            <a:r>
              <a:rPr lang="en-US" b="1" cap="small" dirty="0" smtClean="0">
                <a:latin typeface="Academy Engraved LET" pitchFamily="2" charset="0"/>
              </a:rPr>
              <a:t>new telephone system installed in courts</a:t>
            </a:r>
            <a:endParaRPr lang="en-US" b="1" dirty="0">
              <a:latin typeface="Academy Engraved LET" pitchFamily="2" charset="0"/>
            </a:endParaRPr>
          </a:p>
        </p:txBody>
      </p:sp>
      <p:sp>
        <p:nvSpPr>
          <p:cNvPr id="3" name="Content Placeholder 2"/>
          <p:cNvSpPr>
            <a:spLocks noGrp="1"/>
          </p:cNvSpPr>
          <p:nvPr>
            <p:ph idx="1"/>
          </p:nvPr>
        </p:nvSpPr>
        <p:spPr>
          <a:xfrm>
            <a:off x="838200" y="1143000"/>
            <a:ext cx="8001000" cy="4648200"/>
          </a:xfrm>
        </p:spPr>
        <p:txBody>
          <a:bodyPr>
            <a:noAutofit/>
          </a:bodyPr>
          <a:lstStyle/>
          <a:p>
            <a:r>
              <a:rPr lang="en-029" sz="2400" dirty="0" smtClean="0">
                <a:latin typeface="Franklin Gothic Book" pitchFamily="34" charset="0"/>
              </a:rPr>
              <a:t>The Court of Appeal and the Supreme Court finally benefitted from a new telephone system .  The Voice Over Internet Protocol (</a:t>
            </a:r>
            <a:r>
              <a:rPr lang="en-029" sz="2400" b="1" i="1" dirty="0" smtClean="0">
                <a:latin typeface="Franklin Gothic Book" pitchFamily="34" charset="0"/>
              </a:rPr>
              <a:t>VOIP</a:t>
            </a:r>
            <a:r>
              <a:rPr lang="en-029" sz="2400" dirty="0" smtClean="0">
                <a:latin typeface="Franklin Gothic Book" pitchFamily="34" charset="0"/>
              </a:rPr>
              <a:t>) Telephony Solution was installed in the third quarter of 2011/2012.  The main features of the </a:t>
            </a:r>
            <a:r>
              <a:rPr lang="en-029" sz="2400" i="1" dirty="0" smtClean="0">
                <a:latin typeface="Franklin Gothic Book" pitchFamily="34" charset="0"/>
              </a:rPr>
              <a:t>VOIP</a:t>
            </a:r>
            <a:r>
              <a:rPr lang="en-029" sz="2400" dirty="0" smtClean="0">
                <a:latin typeface="Franklin Gothic Book" pitchFamily="34" charset="0"/>
              </a:rPr>
              <a:t> solution includes; </a:t>
            </a:r>
          </a:p>
          <a:p>
            <a:pPr lvl="1"/>
            <a:r>
              <a:rPr lang="en-US" sz="2400" dirty="0" smtClean="0">
                <a:latin typeface="Franklin Gothic Book" pitchFamily="34" charset="0"/>
              </a:rPr>
              <a:t>Calls from landlines to Digicel mobile phones which are in the ‘Courts’ Closed User Group”, and vice versa are free of cost. </a:t>
            </a:r>
          </a:p>
          <a:p>
            <a:pPr lvl="1"/>
            <a:r>
              <a:rPr lang="en-US" sz="2400" dirty="0" smtClean="0">
                <a:latin typeface="Franklin Gothic Book" pitchFamily="34" charset="0"/>
              </a:rPr>
              <a:t>Extension to extension dialing in place between the CMS, Supreme Court and the Court of Appeal</a:t>
            </a:r>
          </a:p>
          <a:p>
            <a:pPr lvl="1"/>
            <a:r>
              <a:rPr lang="en-US" sz="2400" dirty="0" smtClean="0">
                <a:latin typeface="Franklin Gothic Book" pitchFamily="34" charset="0"/>
              </a:rPr>
              <a:t>Direct inward dialing and direct outward dialing.  Persons calling externally can call directly to an extension and persons can call externally from their extension</a:t>
            </a:r>
          </a:p>
          <a:p>
            <a:pPr lvl="1">
              <a:buNone/>
            </a:pPr>
            <a:endParaRPr lang="en-US" sz="2400" dirty="0" smtClean="0">
              <a:latin typeface="Franklin Gothic Book" pitchFamily="34" charset="0"/>
            </a:endParaRPr>
          </a:p>
          <a:p>
            <a:pPr lvl="1"/>
            <a:endParaRPr lang="en-US" sz="2000" dirty="0">
              <a:solidFill>
                <a:srgbClr val="FF0000"/>
              </a:solidFill>
              <a:latin typeface="Franklin Gothic Boo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b="1" cap="small" dirty="0" smtClean="0">
                <a:latin typeface="Academy Engraved LET" pitchFamily="2" charset="0"/>
              </a:rPr>
              <a:t>new telephone system installed in courts</a:t>
            </a:r>
            <a:endParaRPr lang="en-US" b="1" dirty="0">
              <a:latin typeface="Academy Engraved LET" pitchFamily="2" charset="0"/>
            </a:endParaRPr>
          </a:p>
        </p:txBody>
      </p:sp>
      <p:sp>
        <p:nvSpPr>
          <p:cNvPr id="3" name="Content Placeholder 2"/>
          <p:cNvSpPr>
            <a:spLocks noGrp="1"/>
          </p:cNvSpPr>
          <p:nvPr>
            <p:ph idx="1"/>
          </p:nvPr>
        </p:nvSpPr>
        <p:spPr/>
        <p:txBody>
          <a:bodyPr/>
          <a:lstStyle/>
          <a:p>
            <a:pPr lvl="1">
              <a:buFont typeface="Arial" pitchFamily="34" charset="0"/>
              <a:buChar char="•"/>
            </a:pPr>
            <a:r>
              <a:rPr lang="en-US" dirty="0" smtClean="0">
                <a:latin typeface="Franklin Gothic Book" pitchFamily="34" charset="0"/>
              </a:rPr>
              <a:t>The   </a:t>
            </a:r>
            <a:r>
              <a:rPr lang="en-US" dirty="0" smtClean="0">
                <a:latin typeface="Franklin Gothic Book" pitchFamily="34" charset="0"/>
              </a:rPr>
              <a:t>system was first installed in the Court of Appeal and Supreme Court, the CMS was later added to the system.  It will later be extended to other Courts. </a:t>
            </a:r>
          </a:p>
          <a:p>
            <a:pPr lvl="1">
              <a:buFont typeface="Arial" pitchFamily="34" charset="0"/>
              <a:buChar char="•"/>
            </a:pPr>
            <a:r>
              <a:rPr lang="en-US" dirty="0" smtClean="0">
                <a:latin typeface="Franklin Gothic Book" pitchFamily="34" charset="0"/>
              </a:rPr>
              <a:t>When implemented across all Courts the VOIP solution should result in a significant reduction in telephone costs for the Courts.</a:t>
            </a:r>
          </a:p>
          <a:p>
            <a:pPr lvl="1">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b="1" cap="small" dirty="0" smtClean="0">
                <a:latin typeface="Academy Engraved LET" pitchFamily="2" charset="0"/>
              </a:rPr>
              <a:t>Supreme Court Website</a:t>
            </a:r>
            <a:r>
              <a:rPr lang="en-US" b="1" dirty="0" smtClean="0">
                <a:latin typeface="Academy Engraved LET" pitchFamily="2" charset="0"/>
              </a:rPr>
              <a:t/>
            </a:r>
            <a:br>
              <a:rPr lang="en-US" b="1" dirty="0" smtClean="0">
                <a:latin typeface="Academy Engraved LET" pitchFamily="2" charset="0"/>
              </a:rPr>
            </a:br>
            <a:endParaRPr lang="en-US" b="1" dirty="0">
              <a:latin typeface="Academy Engraved LET" pitchFamily="2" charset="0"/>
            </a:endParaRPr>
          </a:p>
        </p:txBody>
      </p:sp>
      <p:sp>
        <p:nvSpPr>
          <p:cNvPr id="3" name="Content Placeholder 2"/>
          <p:cNvSpPr>
            <a:spLocks noGrp="1"/>
          </p:cNvSpPr>
          <p:nvPr>
            <p:ph idx="1"/>
          </p:nvPr>
        </p:nvSpPr>
        <p:spPr>
          <a:xfrm>
            <a:off x="1143000" y="914400"/>
            <a:ext cx="7543800" cy="5211763"/>
          </a:xfrm>
        </p:spPr>
        <p:txBody>
          <a:bodyPr>
            <a:normAutofit/>
          </a:bodyPr>
          <a:lstStyle/>
          <a:p>
            <a:r>
              <a:rPr lang="en-029" dirty="0" smtClean="0">
                <a:latin typeface="Franklin Gothic Book" pitchFamily="34" charset="0"/>
              </a:rPr>
              <a:t>On June 1, 2011 the CMS and the MOJ collaborate to launched an upgraded and improved Supreme Court website. </a:t>
            </a:r>
          </a:p>
          <a:p>
            <a:r>
              <a:rPr lang="en-029" dirty="0" smtClean="0">
                <a:latin typeface="Franklin Gothic Book" pitchFamily="34" charset="0"/>
              </a:rPr>
              <a:t>The purpose of the website is to provide information to the public and create an interface for Court users to access relevant information, such as Court lists and </a:t>
            </a:r>
            <a:r>
              <a:rPr lang="en-029" dirty="0" smtClean="0">
                <a:solidFill>
                  <a:srgbClr val="FF0000"/>
                </a:solidFill>
                <a:latin typeface="Franklin Gothic Book" pitchFamily="34" charset="0"/>
              </a:rPr>
              <a:t>judgments.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914400" y="381000"/>
            <a:ext cx="7772400" cy="1036638"/>
          </a:xfrm>
        </p:spPr>
        <p:txBody>
          <a:bodyPr>
            <a:normAutofit fontScale="90000"/>
          </a:bodyPr>
          <a:lstStyle/>
          <a:p>
            <a:r>
              <a:rPr lang="en-US" b="1" dirty="0" smtClean="0">
                <a:latin typeface="Academy Engraved LET" pitchFamily="2" charset="0"/>
              </a:rPr>
              <a:t>Enhancing Maintenance of Court Buildings</a:t>
            </a:r>
            <a:endParaRPr lang="en-US" b="1" dirty="0">
              <a:latin typeface="Academy Engraved LET" pitchFamily="2" charset="0"/>
            </a:endParaRPr>
          </a:p>
        </p:txBody>
      </p:sp>
      <p:sp>
        <p:nvSpPr>
          <p:cNvPr id="3" name="Content Placeholder 2"/>
          <p:cNvSpPr>
            <a:spLocks noGrp="1"/>
          </p:cNvSpPr>
          <p:nvPr>
            <p:ph idx="1"/>
          </p:nvPr>
        </p:nvSpPr>
        <p:spPr>
          <a:xfrm>
            <a:off x="990600" y="1600200"/>
            <a:ext cx="7696200" cy="4525963"/>
          </a:xfrm>
        </p:spPr>
        <p:txBody>
          <a:bodyPr>
            <a:normAutofit/>
          </a:bodyPr>
          <a:lstStyle/>
          <a:p>
            <a:r>
              <a:rPr lang="en-029" dirty="0" smtClean="0">
                <a:latin typeface="Franklin Gothic Book" pitchFamily="34" charset="0"/>
              </a:rPr>
              <a:t>Relocation Plan for the CMS has been successfully executed. </a:t>
            </a:r>
          </a:p>
          <a:p>
            <a:r>
              <a:rPr lang="en-029" dirty="0" smtClean="0">
                <a:latin typeface="Franklin Gothic Book" pitchFamily="34" charset="0"/>
              </a:rPr>
              <a:t>Proposal for the relocation of the Traffic Court has been prepared and shared with the Ministry of Justice</a:t>
            </a:r>
          </a:p>
          <a:p>
            <a:r>
              <a:rPr lang="en-029" dirty="0" smtClean="0">
                <a:latin typeface="Franklin Gothic Book" pitchFamily="34" charset="0"/>
              </a:rPr>
              <a:t>Preliminary Infrastructural Needs Assessment undertaken of Courts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990600" y="381000"/>
            <a:ext cx="7696200" cy="1036638"/>
          </a:xfrm>
        </p:spPr>
        <p:txBody>
          <a:bodyPr>
            <a:normAutofit fontScale="90000"/>
          </a:bodyPr>
          <a:lstStyle/>
          <a:p>
            <a:r>
              <a:rPr lang="en-US" b="1" dirty="0" smtClean="0">
                <a:latin typeface="Academy Engraved LET" pitchFamily="2" charset="0"/>
              </a:rPr>
              <a:t>Permanent Location identified in Justice Square</a:t>
            </a:r>
            <a:endParaRPr lang="en-US" b="1" dirty="0">
              <a:latin typeface="Academy Engraved LET" pitchFamily="2" charset="0"/>
            </a:endParaRPr>
          </a:p>
        </p:txBody>
      </p:sp>
      <p:sp>
        <p:nvSpPr>
          <p:cNvPr id="3" name="Content Placeholder 2"/>
          <p:cNvSpPr>
            <a:spLocks noGrp="1"/>
          </p:cNvSpPr>
          <p:nvPr>
            <p:ph idx="1"/>
          </p:nvPr>
        </p:nvSpPr>
        <p:spPr>
          <a:xfrm>
            <a:off x="1143000" y="1600200"/>
            <a:ext cx="7543800" cy="4525963"/>
          </a:xfrm>
        </p:spPr>
        <p:txBody>
          <a:bodyPr/>
          <a:lstStyle/>
          <a:p>
            <a:r>
              <a:rPr lang="en-029" dirty="0" smtClean="0">
                <a:latin typeface="Franklin Gothic Book" pitchFamily="34" charset="0"/>
              </a:rPr>
              <a:t>Potential location identified for the CMS but will require significant internal construction works. </a:t>
            </a:r>
          </a:p>
          <a:p>
            <a:r>
              <a:rPr lang="en-029" dirty="0" smtClean="0">
                <a:latin typeface="Franklin Gothic Book" pitchFamily="34" charset="0"/>
              </a:rPr>
              <a:t>A proposal has been submitted to the Ministry of Justice for acquiring the building as a permanent location for the CMS within Justice Square, hopefully within the next two years. </a:t>
            </a:r>
          </a:p>
          <a:p>
            <a:pPr>
              <a:buNone/>
            </a:pPr>
            <a:endParaRPr lang="en-029" dirty="0" smtClean="0"/>
          </a:p>
          <a:p>
            <a:pPr>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295400" y="685800"/>
            <a:ext cx="7315200" cy="960438"/>
          </a:xfrm>
        </p:spPr>
        <p:txBody>
          <a:bodyPr>
            <a:normAutofit fontScale="90000"/>
          </a:bodyPr>
          <a:lstStyle/>
          <a:p>
            <a:r>
              <a:rPr lang="en-029" b="1" cap="small" dirty="0" smtClean="0">
                <a:latin typeface="Academy Engraved LET" pitchFamily="2" charset="0"/>
              </a:rPr>
              <a:t>MOU with Food for the Poor </a:t>
            </a:r>
            <a:br>
              <a:rPr lang="en-029" b="1" cap="small" dirty="0" smtClean="0">
                <a:latin typeface="Academy Engraved LET" pitchFamily="2" charset="0"/>
              </a:rPr>
            </a:br>
            <a:endParaRPr lang="en-US" dirty="0">
              <a:latin typeface="Academy Engraved LET" pitchFamily="2" charset="0"/>
            </a:endParaRPr>
          </a:p>
        </p:txBody>
      </p:sp>
      <p:sp>
        <p:nvSpPr>
          <p:cNvPr id="3" name="Content Placeholder 2"/>
          <p:cNvSpPr>
            <a:spLocks noGrp="1"/>
          </p:cNvSpPr>
          <p:nvPr>
            <p:ph idx="1"/>
          </p:nvPr>
        </p:nvSpPr>
        <p:spPr>
          <a:xfrm>
            <a:off x="1143000" y="1600200"/>
            <a:ext cx="7543800" cy="4525963"/>
          </a:xfrm>
        </p:spPr>
        <p:txBody>
          <a:bodyPr>
            <a:normAutofit lnSpcReduction="10000"/>
          </a:bodyPr>
          <a:lstStyle/>
          <a:p>
            <a:r>
              <a:rPr lang="en-029" dirty="0" smtClean="0">
                <a:latin typeface="Franklin Gothic Book" pitchFamily="34" charset="0"/>
              </a:rPr>
              <a:t>In March of 2012, A MOU was signed between the </a:t>
            </a:r>
            <a:r>
              <a:rPr lang="en-029" b="1" dirty="0" smtClean="0">
                <a:latin typeface="Franklin Gothic Book" pitchFamily="34" charset="0"/>
              </a:rPr>
              <a:t>CMS and Food for the Poor </a:t>
            </a:r>
            <a:r>
              <a:rPr lang="en-029" dirty="0" smtClean="0">
                <a:latin typeface="Franklin Gothic Book" pitchFamily="34" charset="0"/>
              </a:rPr>
              <a:t>(a non-profit NGO). </a:t>
            </a:r>
          </a:p>
          <a:p>
            <a:r>
              <a:rPr lang="en-029" dirty="0" smtClean="0">
                <a:latin typeface="Franklin Gothic Book" pitchFamily="34" charset="0"/>
              </a:rPr>
              <a:t>Under the MOU, Food for the Poor will provide assistance in the form of food items, equipment and supplies for the Children who attend the Kingston and St. Andrew Family Court Attendance Centre.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85800" y="274638"/>
            <a:ext cx="8229600" cy="1143000"/>
          </a:xfrm>
        </p:spPr>
        <p:txBody>
          <a:bodyPr>
            <a:normAutofit/>
          </a:bodyPr>
          <a:lstStyle/>
          <a:p>
            <a:r>
              <a:rPr lang="en-US" b="1" dirty="0" smtClean="0">
                <a:latin typeface="Academy Engraved LET" pitchFamily="2" charset="0"/>
              </a:rPr>
              <a:t>Other Court Related  initiatives</a:t>
            </a:r>
            <a:endParaRPr lang="en-US" b="1" dirty="0">
              <a:latin typeface="Academy Engraved LET" pitchFamily="2" charset="0"/>
            </a:endParaRPr>
          </a:p>
        </p:txBody>
      </p:sp>
      <p:sp>
        <p:nvSpPr>
          <p:cNvPr id="3" name="Content Placeholder 2"/>
          <p:cNvSpPr>
            <a:spLocks noGrp="1"/>
          </p:cNvSpPr>
          <p:nvPr>
            <p:ph idx="1"/>
          </p:nvPr>
        </p:nvSpPr>
        <p:spPr>
          <a:xfrm>
            <a:off x="990600" y="1219200"/>
            <a:ext cx="7696200" cy="5334000"/>
          </a:xfrm>
        </p:spPr>
        <p:txBody>
          <a:bodyPr>
            <a:normAutofit fontScale="70000" lnSpcReduction="20000"/>
          </a:bodyPr>
          <a:lstStyle/>
          <a:p>
            <a:r>
              <a:rPr lang="en-US" dirty="0" smtClean="0">
                <a:latin typeface="Franklin Gothic Book" pitchFamily="34" charset="0"/>
              </a:rPr>
              <a:t>Several projects facilitated at the Supreme Court and RM Courts to improve record storage, improve infrastructure etc. This include SC, Manchester, St. Catherine, Corporate Area Criminal.</a:t>
            </a:r>
          </a:p>
          <a:p>
            <a:r>
              <a:rPr lang="en-US" dirty="0" smtClean="0">
                <a:latin typeface="Franklin Gothic Book" pitchFamily="34" charset="0"/>
              </a:rPr>
              <a:t>Additional </a:t>
            </a:r>
            <a:r>
              <a:rPr lang="en-US" dirty="0" err="1" smtClean="0">
                <a:latin typeface="Franklin Gothic Book" pitchFamily="34" charset="0"/>
              </a:rPr>
              <a:t>Imprests</a:t>
            </a:r>
            <a:r>
              <a:rPr lang="en-US" dirty="0" smtClean="0">
                <a:latin typeface="Franklin Gothic Book" pitchFamily="34" charset="0"/>
              </a:rPr>
              <a:t> for Courts established/ </a:t>
            </a:r>
            <a:r>
              <a:rPr lang="en-US" dirty="0" err="1" smtClean="0">
                <a:latin typeface="Franklin Gothic Book" pitchFamily="34" charset="0"/>
              </a:rPr>
              <a:t>operationalized</a:t>
            </a:r>
            <a:r>
              <a:rPr lang="en-US" dirty="0" smtClean="0">
                <a:latin typeface="Franklin Gothic Book" pitchFamily="34" charset="0"/>
              </a:rPr>
              <a:t> to be able to support more effective management at the local level e.g. Kingston Drug Court.  </a:t>
            </a:r>
          </a:p>
          <a:p>
            <a:r>
              <a:rPr lang="en-US" dirty="0" smtClean="0">
                <a:latin typeface="Franklin Gothic Book" pitchFamily="34" charset="0"/>
              </a:rPr>
              <a:t>Increases to current </a:t>
            </a:r>
            <a:r>
              <a:rPr lang="en-US" dirty="0" err="1" smtClean="0">
                <a:latin typeface="Franklin Gothic Book" pitchFamily="34" charset="0"/>
              </a:rPr>
              <a:t>imprests</a:t>
            </a:r>
            <a:r>
              <a:rPr lang="en-US" dirty="0" smtClean="0">
                <a:latin typeface="Franklin Gothic Book" pitchFamily="34" charset="0"/>
              </a:rPr>
              <a:t> have been requested from the Ministry of Finance</a:t>
            </a:r>
          </a:p>
          <a:p>
            <a:r>
              <a:rPr lang="en-US" dirty="0" smtClean="0">
                <a:latin typeface="Franklin Gothic Book" pitchFamily="34" charset="0"/>
              </a:rPr>
              <a:t>Several Court staff sensitized in strategic planning, accounting procedures and customer service</a:t>
            </a:r>
          </a:p>
          <a:p>
            <a:r>
              <a:rPr lang="en-US" dirty="0" smtClean="0">
                <a:latin typeface="Franklin Gothic Book" pitchFamily="34" charset="0"/>
              </a:rPr>
              <a:t>Additional storage facility acquired for Courts in the Corporate area</a:t>
            </a:r>
          </a:p>
          <a:p>
            <a:r>
              <a:rPr lang="en-US" dirty="0" smtClean="0">
                <a:latin typeface="Franklin Gothic Book" pitchFamily="34" charset="0"/>
              </a:rPr>
              <a:t>Proposal for the establishment of the Judicial Education Institute under the purview of the Chief Justice prepared</a:t>
            </a:r>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4800" y="0"/>
            <a:ext cx="8534400" cy="6858000"/>
            <a:chOff x="304800" y="0"/>
            <a:chExt cx="8534400" cy="6858000"/>
          </a:xfrm>
        </p:grpSpPr>
        <p:sp>
          <p:nvSpPr>
            <p:cNvPr id="6" name="Rounded Rectangle 5"/>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cademy Engraved LET" pitchFamily="2" charset="0"/>
              </a:rPr>
              <a:t>Establishment of CMS</a:t>
            </a:r>
            <a:endParaRPr lang="en-US" b="1" dirty="0">
              <a:effectLst>
                <a:outerShdw blurRad="38100" dist="38100" dir="2700000" algn="tl">
                  <a:srgbClr val="000000">
                    <a:alpha val="43137"/>
                  </a:srgbClr>
                </a:outerShdw>
              </a:effectLst>
              <a:latin typeface="Academy Engraved LET" pitchFamily="2" charset="0"/>
            </a:endParaRPr>
          </a:p>
        </p:txBody>
      </p:sp>
      <p:sp>
        <p:nvSpPr>
          <p:cNvPr id="3" name="Content Placeholder 2"/>
          <p:cNvSpPr>
            <a:spLocks noGrp="1"/>
          </p:cNvSpPr>
          <p:nvPr>
            <p:ph idx="1"/>
          </p:nvPr>
        </p:nvSpPr>
        <p:spPr>
          <a:xfrm>
            <a:off x="1143000" y="1219200"/>
            <a:ext cx="7543800" cy="4906963"/>
          </a:xfrm>
        </p:spPr>
        <p:txBody>
          <a:bodyPr>
            <a:normAutofit lnSpcReduction="10000"/>
          </a:bodyPr>
          <a:lstStyle/>
          <a:p>
            <a:r>
              <a:rPr lang="en-US" dirty="0" smtClean="0">
                <a:latin typeface="Franklin Gothic Book" pitchFamily="34" charset="0"/>
              </a:rPr>
              <a:t>The Court Management Services (CMS) was established as a independent entity by Cabinet Decision 31/08.  This was done, in keeping with the intent to:</a:t>
            </a:r>
          </a:p>
          <a:p>
            <a:pPr>
              <a:buNone/>
            </a:pPr>
            <a:r>
              <a:rPr lang="en-US" dirty="0" smtClean="0">
                <a:latin typeface="Franklin Gothic Book" pitchFamily="34" charset="0"/>
              </a:rPr>
              <a:t>	-	strengthen </a:t>
            </a:r>
            <a:r>
              <a:rPr lang="en-CA" dirty="0" smtClean="0">
                <a:latin typeface="Franklin Gothic Book" pitchFamily="34" charset="0"/>
              </a:rPr>
              <a:t>Judicial Independence; </a:t>
            </a:r>
            <a:r>
              <a:rPr lang="en-US" dirty="0" smtClean="0">
                <a:latin typeface="Franklin Gothic Book" pitchFamily="34" charset="0"/>
              </a:rPr>
              <a:t>and</a:t>
            </a:r>
            <a:endParaRPr lang="en-CA" dirty="0" smtClean="0">
              <a:latin typeface="Franklin Gothic Book" pitchFamily="34" charset="0"/>
            </a:endParaRPr>
          </a:p>
          <a:p>
            <a:pPr>
              <a:buNone/>
            </a:pPr>
            <a:r>
              <a:rPr lang="en-US" dirty="0" smtClean="0">
                <a:latin typeface="Franklin Gothic Book" pitchFamily="34" charset="0"/>
              </a:rPr>
              <a:t>	-	improve efficiency and effectiveness in 	the level of service delivery provided to 	the Courts.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51" name="Picture 27" descr="IMG-20120105-00044"/>
          <p:cNvPicPr>
            <a:picLocks noChangeAspect="1" noChangeArrowheads="1"/>
          </p:cNvPicPr>
          <p:nvPr/>
        </p:nvPicPr>
        <p:blipFill>
          <a:blip r:embed="rId2" cstate="print"/>
          <a:srcRect b="2745"/>
          <a:stretch>
            <a:fillRect/>
          </a:stretch>
        </p:blipFill>
        <p:spPr bwMode="auto">
          <a:xfrm>
            <a:off x="1676400" y="2362200"/>
            <a:ext cx="3056708" cy="3962400"/>
          </a:xfrm>
          <a:prstGeom prst="rect">
            <a:avLst/>
          </a:prstGeom>
          <a:noFill/>
          <a:ln w="9525" algn="in">
            <a:solidFill>
              <a:srgbClr val="FFFFFF"/>
            </a:solidFill>
            <a:miter lim="800000"/>
            <a:headEnd/>
            <a:tailEnd/>
          </a:ln>
          <a:effectLst/>
        </p:spPr>
      </p:pic>
      <p:pic>
        <p:nvPicPr>
          <p:cNvPr id="1052" name="Picture 28" descr="IMG-20120105-00049"/>
          <p:cNvPicPr>
            <a:picLocks noChangeAspect="1" noChangeArrowheads="1"/>
          </p:cNvPicPr>
          <p:nvPr/>
        </p:nvPicPr>
        <p:blipFill>
          <a:blip r:embed="rId3" cstate="print"/>
          <a:srcRect/>
          <a:stretch>
            <a:fillRect/>
          </a:stretch>
        </p:blipFill>
        <p:spPr bwMode="auto">
          <a:xfrm>
            <a:off x="4876800" y="2362200"/>
            <a:ext cx="2971800" cy="3962400"/>
          </a:xfrm>
          <a:prstGeom prst="rect">
            <a:avLst/>
          </a:prstGeom>
          <a:noFill/>
          <a:ln w="9525" algn="in">
            <a:solidFill>
              <a:srgbClr val="FFFFFF"/>
            </a:solidFill>
            <a:miter lim="800000"/>
            <a:headEnd/>
            <a:tailEnd/>
          </a:ln>
          <a:effectLst/>
        </p:spPr>
      </p:pic>
      <p:pic>
        <p:nvPicPr>
          <p:cNvPr id="1050" name="Picture 26" descr="IMG-20120105-00042"/>
          <p:cNvPicPr>
            <a:picLocks noChangeAspect="1" noChangeArrowheads="1"/>
          </p:cNvPicPr>
          <p:nvPr/>
        </p:nvPicPr>
        <p:blipFill>
          <a:blip r:embed="rId4" cstate="print"/>
          <a:srcRect/>
          <a:stretch>
            <a:fillRect/>
          </a:stretch>
        </p:blipFill>
        <p:spPr bwMode="auto">
          <a:xfrm>
            <a:off x="3048000" y="304800"/>
            <a:ext cx="3429000" cy="2571750"/>
          </a:xfrm>
          <a:prstGeom prst="rect">
            <a:avLst/>
          </a:prstGeom>
          <a:noFill/>
          <a:ln w="9525" algn="in">
            <a:solidFill>
              <a:srgbClr val="FFFFFF"/>
            </a:solidFill>
            <a:miter lim="800000"/>
            <a:headEnd/>
            <a:tailEnd/>
          </a:ln>
          <a:effectLst/>
        </p:spPr>
      </p:pic>
      <p:sp>
        <p:nvSpPr>
          <p:cNvPr id="1053" name="Text Box 29"/>
          <p:cNvSpPr txBox="1">
            <a:spLocks noChangeArrowheads="1"/>
          </p:cNvSpPr>
          <p:nvPr/>
        </p:nvSpPr>
        <p:spPr bwMode="auto">
          <a:xfrm>
            <a:off x="6172200" y="1752600"/>
            <a:ext cx="2438400" cy="685800"/>
          </a:xfrm>
          <a:prstGeom prst="rect">
            <a:avLst/>
          </a:prstGeom>
          <a:solidFill>
            <a:srgbClr val="FFFF66"/>
          </a:solidFill>
          <a:ln w="9525" algn="in">
            <a:solidFill>
              <a:srgbClr val="FFFF66"/>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CC3300"/>
                </a:solidFill>
                <a:effectLst/>
                <a:latin typeface="Times New Roman" pitchFamily="18" charset="0"/>
                <a:cs typeface="Arial" pitchFamily="34" charset="0"/>
              </a:rPr>
              <a:t>BEFORE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3" name="Text Box 29"/>
          <p:cNvSpPr txBox="1">
            <a:spLocks noChangeArrowheads="1"/>
          </p:cNvSpPr>
          <p:nvPr/>
        </p:nvSpPr>
        <p:spPr bwMode="auto">
          <a:xfrm>
            <a:off x="6172200" y="1752600"/>
            <a:ext cx="2438400" cy="685800"/>
          </a:xfrm>
          <a:prstGeom prst="rect">
            <a:avLst/>
          </a:prstGeom>
          <a:solidFill>
            <a:srgbClr val="FFFF66"/>
          </a:solidFill>
          <a:ln w="9525" algn="in">
            <a:solidFill>
              <a:srgbClr val="FFFF66"/>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CC3300"/>
                </a:solidFill>
                <a:effectLst/>
                <a:latin typeface="Times New Roman" pitchFamily="18" charset="0"/>
                <a:cs typeface="Arial" pitchFamily="34" charset="0"/>
              </a:rPr>
              <a:t>DURING</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IMG00028-20120303-1352"/>
          <p:cNvPicPr>
            <a:picLocks noChangeAspect="1" noChangeArrowheads="1"/>
          </p:cNvPicPr>
          <p:nvPr/>
        </p:nvPicPr>
        <p:blipFill>
          <a:blip r:embed="rId2" cstate="print"/>
          <a:srcRect b="3030"/>
          <a:stretch>
            <a:fillRect/>
          </a:stretch>
        </p:blipFill>
        <p:spPr bwMode="auto">
          <a:xfrm>
            <a:off x="1295400" y="457199"/>
            <a:ext cx="3962400" cy="2881745"/>
          </a:xfrm>
          <a:prstGeom prst="rect">
            <a:avLst/>
          </a:prstGeom>
          <a:noFill/>
          <a:ln w="9525" algn="in">
            <a:solidFill>
              <a:srgbClr val="FFFFFF"/>
            </a:solidFill>
            <a:miter lim="800000"/>
            <a:headEnd/>
            <a:tailEnd/>
          </a:ln>
          <a:effectLst/>
        </p:spPr>
      </p:pic>
      <p:pic>
        <p:nvPicPr>
          <p:cNvPr id="2051" name="Picture 3" descr="IMG00034-20120303-1354"/>
          <p:cNvPicPr>
            <a:picLocks noChangeAspect="1" noChangeArrowheads="1"/>
          </p:cNvPicPr>
          <p:nvPr/>
        </p:nvPicPr>
        <p:blipFill>
          <a:blip r:embed="rId3" cstate="print"/>
          <a:srcRect b="2357"/>
          <a:stretch>
            <a:fillRect/>
          </a:stretch>
        </p:blipFill>
        <p:spPr bwMode="auto">
          <a:xfrm>
            <a:off x="3962400" y="2590800"/>
            <a:ext cx="4419600" cy="3236576"/>
          </a:xfrm>
          <a:prstGeom prst="rect">
            <a:avLst/>
          </a:prstGeom>
          <a:noFill/>
          <a:ln w="9525" algn="in">
            <a:solidFill>
              <a:srgbClr val="FFFFFF"/>
            </a:solidFill>
            <a:miter lim="800000"/>
            <a:headEnd/>
            <a:tailEnd/>
          </a:ln>
          <a:effectLst/>
        </p:spPr>
      </p:pic>
      <p:pic>
        <p:nvPicPr>
          <p:cNvPr id="2052" name="Picture 4" descr="IMG00035-20120303-1354 (2)"/>
          <p:cNvPicPr>
            <a:picLocks noChangeAspect="1" noChangeArrowheads="1"/>
          </p:cNvPicPr>
          <p:nvPr/>
        </p:nvPicPr>
        <p:blipFill>
          <a:blip r:embed="rId4" cstate="print"/>
          <a:srcRect b="16412"/>
          <a:stretch>
            <a:fillRect/>
          </a:stretch>
        </p:blipFill>
        <p:spPr bwMode="auto">
          <a:xfrm>
            <a:off x="1295400" y="3962400"/>
            <a:ext cx="3281363" cy="2057400"/>
          </a:xfrm>
          <a:prstGeom prst="rect">
            <a:avLst/>
          </a:prstGeom>
          <a:noFill/>
          <a:ln w="9525" algn="in">
            <a:solidFill>
              <a:srgbClr val="FFFFFF"/>
            </a:solid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IMG-20120416-00345"/>
          <p:cNvPicPr>
            <a:picLocks noChangeAspect="1" noChangeArrowheads="1"/>
          </p:cNvPicPr>
          <p:nvPr/>
        </p:nvPicPr>
        <p:blipFill>
          <a:blip r:embed="rId2" cstate="print"/>
          <a:srcRect/>
          <a:stretch>
            <a:fillRect/>
          </a:stretch>
        </p:blipFill>
        <p:spPr bwMode="auto">
          <a:xfrm rot="16200000">
            <a:off x="367062" y="1461738"/>
            <a:ext cx="5361876" cy="3657600"/>
          </a:xfrm>
          <a:prstGeom prst="rect">
            <a:avLst/>
          </a:prstGeom>
          <a:noFill/>
          <a:ln w="9525" algn="in">
            <a:solidFill>
              <a:srgbClr val="FFFFFF"/>
            </a:solidFill>
            <a:miter lim="800000"/>
            <a:headEnd/>
            <a:tailEnd/>
          </a:ln>
          <a:effectLst/>
        </p:spPr>
      </p:pic>
      <p:pic>
        <p:nvPicPr>
          <p:cNvPr id="3075" name="Picture 3" descr="IMG-20120416-00343"/>
          <p:cNvPicPr>
            <a:picLocks noChangeAspect="1" noChangeArrowheads="1"/>
          </p:cNvPicPr>
          <p:nvPr/>
        </p:nvPicPr>
        <p:blipFill>
          <a:blip r:embed="rId3" cstate="print"/>
          <a:srcRect r="18033"/>
          <a:stretch>
            <a:fillRect/>
          </a:stretch>
        </p:blipFill>
        <p:spPr bwMode="auto">
          <a:xfrm>
            <a:off x="4953000" y="2819400"/>
            <a:ext cx="3619500" cy="3022282"/>
          </a:xfrm>
          <a:prstGeom prst="rect">
            <a:avLst/>
          </a:prstGeom>
          <a:noFill/>
          <a:ln w="9525" algn="in">
            <a:solidFill>
              <a:srgbClr val="FFFFFF"/>
            </a:solidFill>
            <a:miter lim="800000"/>
            <a:headEnd/>
            <a:tailEnd/>
          </a:ln>
          <a:effectLst/>
        </p:spPr>
      </p:pic>
      <p:sp>
        <p:nvSpPr>
          <p:cNvPr id="1053" name="Text Box 29"/>
          <p:cNvSpPr txBox="1">
            <a:spLocks noChangeArrowheads="1"/>
          </p:cNvSpPr>
          <p:nvPr/>
        </p:nvSpPr>
        <p:spPr bwMode="auto">
          <a:xfrm>
            <a:off x="5334000" y="1905000"/>
            <a:ext cx="2438400" cy="685800"/>
          </a:xfrm>
          <a:prstGeom prst="rect">
            <a:avLst/>
          </a:prstGeom>
          <a:solidFill>
            <a:srgbClr val="FFFF66"/>
          </a:solidFill>
          <a:ln w="9525" algn="in">
            <a:solidFill>
              <a:srgbClr val="FFFF66"/>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CC3300"/>
                </a:solidFill>
                <a:effectLst/>
                <a:latin typeface="Times New Roman" pitchFamily="18" charset="0"/>
                <a:cs typeface="Arial" pitchFamily="34" charset="0"/>
              </a:rPr>
              <a:t>AFTER</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b="1" dirty="0" smtClean="0">
                <a:latin typeface="Academy Engraved LET" pitchFamily="2" charset="0"/>
              </a:rPr>
              <a:t>Constraints</a:t>
            </a:r>
            <a:endParaRPr lang="en-US" b="1" dirty="0">
              <a:latin typeface="Academy Engraved LET" pitchFamily="2" charset="0"/>
            </a:endParaRPr>
          </a:p>
        </p:txBody>
      </p:sp>
      <p:sp>
        <p:nvSpPr>
          <p:cNvPr id="3" name="Content Placeholder 2"/>
          <p:cNvSpPr>
            <a:spLocks noGrp="1"/>
          </p:cNvSpPr>
          <p:nvPr>
            <p:ph idx="1"/>
          </p:nvPr>
        </p:nvSpPr>
        <p:spPr>
          <a:xfrm>
            <a:off x="1295400" y="1600200"/>
            <a:ext cx="7391400" cy="4525963"/>
          </a:xfrm>
        </p:spPr>
        <p:txBody>
          <a:bodyPr>
            <a:normAutofit fontScale="70000" lnSpcReduction="20000"/>
          </a:bodyPr>
          <a:lstStyle/>
          <a:p>
            <a:r>
              <a:rPr lang="en-US" dirty="0" smtClean="0">
                <a:latin typeface="Franklin Gothic Book" pitchFamily="34" charset="0"/>
              </a:rPr>
              <a:t>The operation of the entity preceded legislation that gave rise to several challenges including a lack of clarity  in relation to aspects of the CMS governance framework</a:t>
            </a:r>
          </a:p>
          <a:p>
            <a:r>
              <a:rPr lang="en-US" dirty="0" smtClean="0">
                <a:latin typeface="Franklin Gothic Book" pitchFamily="34" charset="0"/>
              </a:rPr>
              <a:t>Issues regarding the scope of the CMS’s authority </a:t>
            </a:r>
            <a:r>
              <a:rPr lang="en-US" dirty="0" err="1" smtClean="0">
                <a:latin typeface="Franklin Gothic Book" pitchFamily="34" charset="0"/>
              </a:rPr>
              <a:t>vis</a:t>
            </a:r>
            <a:r>
              <a:rPr lang="en-US" dirty="0" smtClean="0">
                <a:latin typeface="Franklin Gothic Book" pitchFamily="34" charset="0"/>
              </a:rPr>
              <a:t> a </a:t>
            </a:r>
            <a:r>
              <a:rPr lang="en-US" dirty="0" err="1" smtClean="0">
                <a:latin typeface="Franklin Gothic Book" pitchFamily="34" charset="0"/>
              </a:rPr>
              <a:t>vis</a:t>
            </a:r>
            <a:r>
              <a:rPr lang="en-US" dirty="0" smtClean="0">
                <a:latin typeface="Franklin Gothic Book" pitchFamily="34" charset="0"/>
              </a:rPr>
              <a:t> the role and functions of the other posts within the Court structure. These posts are given administrative responsibilities in legislations which pre-date the CMS’s establishment. </a:t>
            </a:r>
          </a:p>
          <a:p>
            <a:r>
              <a:rPr lang="en-US" dirty="0" smtClean="0">
                <a:latin typeface="Franklin Gothic Book" pitchFamily="34" charset="0"/>
              </a:rPr>
              <a:t>Operational challenges due to inadequate cash flow</a:t>
            </a:r>
          </a:p>
          <a:p>
            <a:r>
              <a:rPr lang="en-US" dirty="0" smtClean="0">
                <a:latin typeface="Franklin Gothic Book" pitchFamily="34" charset="0"/>
              </a:rPr>
              <a:t>Severe staffing challenges</a:t>
            </a:r>
          </a:p>
          <a:p>
            <a:r>
              <a:rPr lang="en-029" dirty="0" smtClean="0">
                <a:latin typeface="Franklin Gothic Book" pitchFamily="34" charset="0"/>
              </a:rPr>
              <a:t>Even with a new organizational structure in place, limited office space and budgetary constraints caused the pace of recruitment to be delayed until the relocation in April 2012.</a:t>
            </a:r>
          </a:p>
          <a:p>
            <a:endParaRPr lang="en-US" dirty="0" smtClean="0"/>
          </a:p>
          <a:p>
            <a:endParaRPr lang="en-US" dirty="0" smtClean="0"/>
          </a:p>
          <a:p>
            <a:endParaRPr lang="en-US" dirty="0" smtClean="0"/>
          </a:p>
          <a:p>
            <a:endParaRPr lang="en-029"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029" b="1" dirty="0" smtClean="0">
                <a:latin typeface="Academy Engraved LET" pitchFamily="2" charset="0"/>
              </a:rPr>
              <a:t>Major Plans for 2012/2013 </a:t>
            </a:r>
            <a:endParaRPr lang="en-US" dirty="0">
              <a:latin typeface="Academy Engraved LET" pitchFamily="2" charset="0"/>
            </a:endParaRPr>
          </a:p>
        </p:txBody>
      </p:sp>
      <p:sp>
        <p:nvSpPr>
          <p:cNvPr id="3" name="Content Placeholder 2"/>
          <p:cNvSpPr>
            <a:spLocks noGrp="1"/>
          </p:cNvSpPr>
          <p:nvPr>
            <p:ph idx="1"/>
          </p:nvPr>
        </p:nvSpPr>
        <p:spPr>
          <a:xfrm>
            <a:off x="990600" y="1295400"/>
            <a:ext cx="7696200" cy="5562600"/>
          </a:xfrm>
        </p:spPr>
        <p:txBody>
          <a:bodyPr>
            <a:normAutofit fontScale="70000" lnSpcReduction="20000"/>
          </a:bodyPr>
          <a:lstStyle/>
          <a:p>
            <a:r>
              <a:rPr lang="en-029" sz="3400" dirty="0" smtClean="0"/>
              <a:t>Initiatives to improve Records Management in the Supreme Court and some RM Courts to support improved case flow management.</a:t>
            </a:r>
          </a:p>
          <a:p>
            <a:r>
              <a:rPr lang="en-029" sz="3400" dirty="0" smtClean="0"/>
              <a:t>Commence Full Implementation of Judicial Enforcement Management System (JEMS) in Supreme Court </a:t>
            </a:r>
          </a:p>
          <a:p>
            <a:r>
              <a:rPr lang="en-029" sz="3400" dirty="0" smtClean="0"/>
              <a:t>Expand WAN for increased internet interconnectivity between Courts </a:t>
            </a:r>
          </a:p>
          <a:p>
            <a:r>
              <a:rPr lang="en-029" sz="3400" dirty="0" smtClean="0"/>
              <a:t>Leadership and Customer Service training and development for Court Staff </a:t>
            </a:r>
          </a:p>
          <a:p>
            <a:r>
              <a:rPr lang="en-029" sz="3400" dirty="0" smtClean="0"/>
              <a:t>Increased access to information with launch of CMS website and re-vamping of Court of Appeal Website</a:t>
            </a:r>
          </a:p>
          <a:p>
            <a:r>
              <a:rPr lang="en-029" sz="3400" dirty="0" smtClean="0"/>
              <a:t>Increased Public Education on Court processes and functions</a:t>
            </a:r>
          </a:p>
          <a:p>
            <a:r>
              <a:rPr lang="en-029" sz="3400" dirty="0" smtClean="0"/>
              <a:t>Commence review of Court Organizational Structure</a:t>
            </a:r>
          </a:p>
          <a:p>
            <a:r>
              <a:rPr lang="en-029" sz="3400" dirty="0" smtClean="0"/>
              <a:t>Further expansion of night courts</a:t>
            </a:r>
          </a:p>
          <a:p>
            <a:endParaRPr lang="en-US" dirty="0" smtClean="0"/>
          </a:p>
          <a:p>
            <a:endParaRPr lang="en-US" dirty="0" smtClean="0"/>
          </a:p>
          <a:p>
            <a:endParaRPr lang="en-029" dirty="0" smtClean="0"/>
          </a:p>
          <a:p>
            <a:endParaRPr lang="en-029" dirty="0" smtClean="0"/>
          </a:p>
          <a:p>
            <a:endParaRPr lang="en-029"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029" b="1" dirty="0" smtClean="0">
                <a:latin typeface="Academy Engraved LET" pitchFamily="2" charset="0"/>
              </a:rPr>
              <a:t>Major Plans for 2012/2013 </a:t>
            </a:r>
            <a:endParaRPr lang="en-US" dirty="0">
              <a:latin typeface="Academy Engraved LET" pitchFamily="2" charset="0"/>
            </a:endParaRPr>
          </a:p>
        </p:txBody>
      </p:sp>
      <p:sp>
        <p:nvSpPr>
          <p:cNvPr id="3" name="Content Placeholder 2"/>
          <p:cNvSpPr>
            <a:spLocks noGrp="1"/>
          </p:cNvSpPr>
          <p:nvPr>
            <p:ph idx="1"/>
          </p:nvPr>
        </p:nvSpPr>
        <p:spPr>
          <a:xfrm>
            <a:off x="1143000" y="1371600"/>
            <a:ext cx="7543800" cy="4754563"/>
          </a:xfrm>
        </p:spPr>
        <p:txBody>
          <a:bodyPr>
            <a:normAutofit fontScale="77500" lnSpcReduction="20000"/>
          </a:bodyPr>
          <a:lstStyle/>
          <a:p>
            <a:r>
              <a:rPr lang="en-029" dirty="0" smtClean="0">
                <a:latin typeface="Franklin Gothic Book" pitchFamily="34" charset="0"/>
              </a:rPr>
              <a:t>It is anticipated that with some assistance from the JUST programme, steps will be taken to develop legislation for the CMS in this financial year.</a:t>
            </a:r>
          </a:p>
          <a:p>
            <a:r>
              <a:rPr lang="en-029" dirty="0" smtClean="0">
                <a:latin typeface="Franklin Gothic Book" pitchFamily="34" charset="0"/>
              </a:rPr>
              <a:t>Formal MOU in place with the MOJ to facilitate clarity of functions and roles between both entities especially with regards to functions shared by the Ministry of Justice and the CMS relative to the Courts</a:t>
            </a:r>
          </a:p>
          <a:p>
            <a:r>
              <a:rPr lang="en-US" dirty="0" smtClean="0">
                <a:latin typeface="Franklin Gothic Book" pitchFamily="34" charset="0"/>
              </a:rPr>
              <a:t>Improved overall performance with increased staffing capacity</a:t>
            </a:r>
          </a:p>
          <a:p>
            <a:r>
              <a:rPr lang="en-029" dirty="0" smtClean="0">
                <a:latin typeface="Franklin Gothic Book" pitchFamily="34" charset="0"/>
              </a:rPr>
              <a:t>The revamping of the Court of Appeal website.</a:t>
            </a:r>
          </a:p>
          <a:p>
            <a:r>
              <a:rPr lang="en-029" dirty="0" smtClean="0">
                <a:latin typeface="Franklin Gothic Book" pitchFamily="34" charset="0"/>
              </a:rPr>
              <a:t>Improving security to officers of the Courts in partnership with the Police</a:t>
            </a:r>
            <a:endParaRPr lang="en-US" dirty="0" smtClean="0">
              <a:latin typeface="Franklin Gothic Book" pitchFamily="34" charset="0"/>
            </a:endParaRP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4800" y="0"/>
            <a:ext cx="8534400" cy="6858000"/>
            <a:chOff x="304800" y="0"/>
            <a:chExt cx="8534400" cy="6858000"/>
          </a:xfrm>
        </p:grpSpPr>
        <p:sp>
          <p:nvSpPr>
            <p:cNvPr id="4" name="Rounded Rectangle 3"/>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609600" y="4114800"/>
            <a:ext cx="8305800" cy="1143000"/>
          </a:xfrm>
        </p:spPr>
        <p:txBody>
          <a:bodyPr/>
          <a:lstStyle/>
          <a:p>
            <a:r>
              <a:rPr lang="en-US" i="1" dirty="0" smtClean="0">
                <a:latin typeface="Academy Engraved LET" pitchFamily="2" charset="0"/>
              </a:rPr>
              <a:t>Thank You</a:t>
            </a:r>
            <a:endParaRPr lang="en-US" i="1" dirty="0">
              <a:latin typeface="Academy Engraved LET" pitchFamily="2" charset="0"/>
            </a:endParaRPr>
          </a:p>
        </p:txBody>
      </p:sp>
      <p:sp>
        <p:nvSpPr>
          <p:cNvPr id="7" name="Rectangle 6"/>
          <p:cNvSpPr/>
          <p:nvPr/>
        </p:nvSpPr>
        <p:spPr>
          <a:xfrm>
            <a:off x="3200400" y="1524000"/>
            <a:ext cx="3352800" cy="2667000"/>
          </a:xfrm>
          <a:prstGeom prst="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533400"/>
            <a:ext cx="8229600" cy="1143000"/>
          </a:xfrm>
        </p:spPr>
        <p:txBody>
          <a:bodyPr>
            <a:normAutofit/>
          </a:bodyPr>
          <a:lstStyle/>
          <a:p>
            <a:r>
              <a:rPr lang="en-US" b="1" dirty="0" smtClean="0">
                <a:latin typeface="Academy Engraved LET" pitchFamily="2" charset="0"/>
              </a:rPr>
              <a:t>Establishment of CMS</a:t>
            </a:r>
            <a:endParaRPr lang="en-US" b="1" dirty="0">
              <a:latin typeface="Academy Engraved LET" pitchFamily="2" charset="0"/>
            </a:endParaRPr>
          </a:p>
        </p:txBody>
      </p:sp>
      <p:sp>
        <p:nvSpPr>
          <p:cNvPr id="3" name="Content Placeholder 2"/>
          <p:cNvSpPr>
            <a:spLocks noGrp="1"/>
          </p:cNvSpPr>
          <p:nvPr>
            <p:ph idx="1"/>
          </p:nvPr>
        </p:nvSpPr>
        <p:spPr>
          <a:xfrm>
            <a:off x="990600" y="1600200"/>
            <a:ext cx="7696200" cy="4525963"/>
          </a:xfrm>
        </p:spPr>
        <p:txBody>
          <a:bodyPr/>
          <a:lstStyle/>
          <a:p>
            <a:r>
              <a:rPr lang="en-US" dirty="0" smtClean="0">
                <a:latin typeface="Franklin Gothic Book" pitchFamily="34" charset="0"/>
              </a:rPr>
              <a:t>The Cabinet approved:</a:t>
            </a:r>
          </a:p>
          <a:p>
            <a:r>
              <a:rPr lang="en-US" dirty="0" smtClean="0">
                <a:latin typeface="Franklin Gothic Book" pitchFamily="34" charset="0"/>
              </a:rPr>
              <a:t>The appointment of a Principal Executive Officer (PEO) to head the CMS</a:t>
            </a:r>
          </a:p>
          <a:p>
            <a:r>
              <a:rPr lang="en-US" dirty="0" smtClean="0">
                <a:latin typeface="Franklin Gothic Book" pitchFamily="34" charset="0"/>
              </a:rPr>
              <a:t>That the head of the CMS be designated an Accounting Officer</a:t>
            </a:r>
          </a:p>
          <a:p>
            <a:r>
              <a:rPr lang="en-US" dirty="0" smtClean="0">
                <a:latin typeface="Franklin Gothic Book" pitchFamily="34" charset="0"/>
              </a:rPr>
              <a:t>Head reports to the Hon. Chief Justice and to the Parliament on accounting matters</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4800" y="0"/>
            <a:ext cx="8534400" cy="6858000"/>
            <a:chOff x="304800" y="0"/>
            <a:chExt cx="8534400" cy="6858000"/>
          </a:xfrm>
        </p:grpSpPr>
        <p:sp>
          <p:nvSpPr>
            <p:cNvPr id="10" name="Rounded Rectangle 9"/>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p:cNvSpPr>
            <a:spLocks noGrp="1"/>
          </p:cNvSpPr>
          <p:nvPr>
            <p:ph type="title"/>
          </p:nvPr>
        </p:nvSpPr>
        <p:spPr/>
        <p:txBody>
          <a:bodyPr/>
          <a:lstStyle/>
          <a:p>
            <a:r>
              <a:rPr lang="en-US" b="1" dirty="0" smtClean="0">
                <a:latin typeface="Academy Engraved LET" pitchFamily="2" charset="0"/>
              </a:rPr>
              <a:t>Establishment of CMS</a:t>
            </a:r>
            <a:endParaRPr lang="en-US" b="1" dirty="0">
              <a:latin typeface="Academy Engraved LET" pitchFamily="2" charset="0"/>
            </a:endParaRPr>
          </a:p>
        </p:txBody>
      </p:sp>
      <p:sp>
        <p:nvSpPr>
          <p:cNvPr id="3" name="Content Placeholder 2"/>
          <p:cNvSpPr>
            <a:spLocks noGrp="1"/>
          </p:cNvSpPr>
          <p:nvPr>
            <p:ph idx="1"/>
          </p:nvPr>
        </p:nvSpPr>
        <p:spPr>
          <a:xfrm>
            <a:off x="1143000" y="1371600"/>
            <a:ext cx="7239000" cy="5096184"/>
          </a:xfrm>
        </p:spPr>
        <p:txBody>
          <a:bodyPr>
            <a:normAutofit fontScale="85000" lnSpcReduction="20000"/>
          </a:bodyPr>
          <a:lstStyle/>
          <a:p>
            <a:pPr>
              <a:buNone/>
            </a:pPr>
            <a:r>
              <a:rPr lang="en-US" dirty="0" smtClean="0">
                <a:latin typeface="Franklin Gothic Book" pitchFamily="34" charset="0"/>
              </a:rPr>
              <a:t>Cabinet Decision #31/08 gave approval for t</a:t>
            </a:r>
            <a:r>
              <a:rPr lang="en-CA" dirty="0" smtClean="0">
                <a:latin typeface="Franklin Gothic Book" pitchFamily="34" charset="0"/>
              </a:rPr>
              <a:t>he transfer </a:t>
            </a:r>
            <a:r>
              <a:rPr lang="en-CA" dirty="0">
                <a:latin typeface="Franklin Gothic Book" pitchFamily="34" charset="0"/>
              </a:rPr>
              <a:t>of the following </a:t>
            </a:r>
            <a:r>
              <a:rPr lang="en-CA" dirty="0" smtClean="0">
                <a:latin typeface="Franklin Gothic Book" pitchFamily="34" charset="0"/>
              </a:rPr>
              <a:t>functions that were previously carried out by the Ministry of Justice to the Courts:</a:t>
            </a:r>
            <a:endParaRPr lang="en-US" dirty="0">
              <a:latin typeface="Franklin Gothic Book" pitchFamily="34" charset="0"/>
            </a:endParaRPr>
          </a:p>
          <a:p>
            <a:pPr lvl="0"/>
            <a:r>
              <a:rPr lang="en-CA" dirty="0">
                <a:latin typeface="Franklin Gothic Book" pitchFamily="34" charset="0"/>
              </a:rPr>
              <a:t>Finance and Accounts</a:t>
            </a:r>
            <a:endParaRPr lang="en-US" dirty="0">
              <a:latin typeface="Franklin Gothic Book" pitchFamily="34" charset="0"/>
            </a:endParaRPr>
          </a:p>
          <a:p>
            <a:pPr lvl="0"/>
            <a:r>
              <a:rPr lang="en-CA" dirty="0">
                <a:latin typeface="Franklin Gothic Book" pitchFamily="34" charset="0"/>
              </a:rPr>
              <a:t>Internal Audit</a:t>
            </a:r>
            <a:endParaRPr lang="en-US" dirty="0">
              <a:latin typeface="Franklin Gothic Book" pitchFamily="34" charset="0"/>
            </a:endParaRPr>
          </a:p>
          <a:p>
            <a:pPr lvl="0"/>
            <a:r>
              <a:rPr lang="en-CA" dirty="0">
                <a:latin typeface="Franklin Gothic Book" pitchFamily="34" charset="0"/>
              </a:rPr>
              <a:t>Human Resource Management and </a:t>
            </a:r>
            <a:r>
              <a:rPr lang="en-CA" dirty="0" smtClean="0">
                <a:latin typeface="Franklin Gothic Book" pitchFamily="34" charset="0"/>
              </a:rPr>
              <a:t>Administration</a:t>
            </a:r>
            <a:endParaRPr lang="en-US" dirty="0">
              <a:latin typeface="Franklin Gothic Book" pitchFamily="34" charset="0"/>
            </a:endParaRPr>
          </a:p>
          <a:p>
            <a:pPr lvl="0"/>
            <a:r>
              <a:rPr lang="en-CA" dirty="0" smtClean="0">
                <a:latin typeface="Franklin Gothic Book" pitchFamily="34" charset="0"/>
              </a:rPr>
              <a:t>Property (Facilities) management and maintenance</a:t>
            </a:r>
            <a:endParaRPr lang="en-US" dirty="0">
              <a:latin typeface="Franklin Gothic Book" pitchFamily="34" charset="0"/>
            </a:endParaRPr>
          </a:p>
          <a:p>
            <a:r>
              <a:rPr lang="en-CA" dirty="0">
                <a:latin typeface="Franklin Gothic Book" pitchFamily="34" charset="0"/>
              </a:rPr>
              <a:t>Information and Communication Technology </a:t>
            </a:r>
            <a:r>
              <a:rPr lang="en-CA" dirty="0" smtClean="0">
                <a:latin typeface="Franklin Gothic Book" pitchFamily="34" charset="0"/>
              </a:rPr>
              <a:t>Services</a:t>
            </a:r>
          </a:p>
          <a:p>
            <a:r>
              <a:rPr lang="en-CA" dirty="0" smtClean="0">
                <a:latin typeface="Franklin Gothic Book" pitchFamily="34" charset="0"/>
              </a:rPr>
              <a:t>Customer/ Client Services</a:t>
            </a:r>
            <a:endParaRPr lang="en-US" dirty="0">
              <a:latin typeface="Franklin Gothic Boo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b="1" dirty="0" smtClean="0">
                <a:latin typeface="Academy Engraved LET" pitchFamily="2" charset="0"/>
              </a:rPr>
              <a:t>Establishment of CMS</a:t>
            </a:r>
            <a:endParaRPr lang="en-US" b="1" dirty="0">
              <a:latin typeface="Academy Engraved LET" pitchFamily="2" charset="0"/>
            </a:endParaRPr>
          </a:p>
        </p:txBody>
      </p:sp>
      <p:sp>
        <p:nvSpPr>
          <p:cNvPr id="3" name="Content Placeholder 2"/>
          <p:cNvSpPr>
            <a:spLocks noGrp="1"/>
          </p:cNvSpPr>
          <p:nvPr>
            <p:ph idx="1"/>
          </p:nvPr>
        </p:nvSpPr>
        <p:spPr>
          <a:xfrm>
            <a:off x="1143000" y="1600200"/>
            <a:ext cx="7543800" cy="4525963"/>
          </a:xfrm>
        </p:spPr>
        <p:txBody>
          <a:bodyPr/>
          <a:lstStyle/>
          <a:p>
            <a:r>
              <a:rPr lang="en-US" dirty="0" smtClean="0">
                <a:latin typeface="Franklin Gothic Book" pitchFamily="34" charset="0"/>
              </a:rPr>
              <a:t>Cabinet also approved in principle the transfer of other functions performed by Court functionaries but recognized the likelihood of necessity for legislative amendments to give effect to this intent</a:t>
            </a:r>
            <a:r>
              <a:rPr lang="en-US"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0"/>
            <a:ext cx="8534400" cy="6858000"/>
            <a:chOff x="304800" y="0"/>
            <a:chExt cx="8534400" cy="6858000"/>
          </a:xfrm>
        </p:grpSpPr>
        <p:sp>
          <p:nvSpPr>
            <p:cNvPr id="5" name="Rounded Rectangle 4"/>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b="1" dirty="0" smtClean="0">
                <a:latin typeface="Academy Engraved LET" pitchFamily="2" charset="0"/>
              </a:rPr>
              <a:t>Where we started</a:t>
            </a:r>
            <a:endParaRPr lang="en-US" b="1" dirty="0">
              <a:latin typeface="Academy Engraved LET" pitchFamily="2" charset="0"/>
            </a:endParaRPr>
          </a:p>
        </p:txBody>
      </p:sp>
      <p:sp>
        <p:nvSpPr>
          <p:cNvPr id="3" name="Content Placeholder 2"/>
          <p:cNvSpPr>
            <a:spLocks noGrp="1"/>
          </p:cNvSpPr>
          <p:nvPr>
            <p:ph idx="1"/>
          </p:nvPr>
        </p:nvSpPr>
        <p:spPr>
          <a:xfrm>
            <a:off x="1066800" y="1219200"/>
            <a:ext cx="7620000" cy="4906963"/>
          </a:xfrm>
        </p:spPr>
        <p:txBody>
          <a:bodyPr>
            <a:normAutofit fontScale="85000" lnSpcReduction="20000"/>
          </a:bodyPr>
          <a:lstStyle/>
          <a:p>
            <a:r>
              <a:rPr lang="en-US" dirty="0" smtClean="0">
                <a:latin typeface="Franklin Gothic Book" pitchFamily="34" charset="0"/>
              </a:rPr>
              <a:t>In June 2010, the PEO was recruited</a:t>
            </a:r>
          </a:p>
          <a:p>
            <a:r>
              <a:rPr lang="en-US" dirty="0" smtClean="0">
                <a:latin typeface="Franklin Gothic Book" pitchFamily="34" charset="0"/>
              </a:rPr>
              <a:t>At the time there was no evidence a CMS as a organization</a:t>
            </a:r>
          </a:p>
          <a:p>
            <a:r>
              <a:rPr lang="en-US" dirty="0" smtClean="0">
                <a:latin typeface="Franklin Gothic Book" pitchFamily="34" charset="0"/>
              </a:rPr>
              <a:t>The Courts Budget and that for the CMS was managed by the Ministry of Justice</a:t>
            </a:r>
          </a:p>
          <a:p>
            <a:r>
              <a:rPr lang="en-US" dirty="0" smtClean="0">
                <a:latin typeface="Franklin Gothic Book" pitchFamily="34" charset="0"/>
              </a:rPr>
              <a:t>The CMS posts that were transferred from the Ministry of Justice by way of the Establishment Order were still operating as part of the Ministry and continued to work as staff of the Ministry</a:t>
            </a:r>
          </a:p>
          <a:p>
            <a:r>
              <a:rPr lang="en-US" dirty="0" smtClean="0">
                <a:latin typeface="Franklin Gothic Book" pitchFamily="34" charset="0"/>
              </a:rPr>
              <a:t>Staff had not been oriented to the CMS as an independent entity under the purview of the Judiciary</a:t>
            </a:r>
          </a:p>
          <a:p>
            <a:r>
              <a:rPr lang="en-US" dirty="0" smtClean="0">
                <a:latin typeface="Franklin Gothic Book" pitchFamily="34" charset="0"/>
              </a:rPr>
              <a:t>The entity did not have an office location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4800" y="0"/>
            <a:ext cx="8534400" cy="6858000"/>
            <a:chOff x="304800" y="0"/>
            <a:chExt cx="8534400" cy="6858000"/>
          </a:xfrm>
        </p:grpSpPr>
        <p:sp>
          <p:nvSpPr>
            <p:cNvPr id="4" name="Rounded Rectangle 3"/>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762000" y="1219200"/>
            <a:ext cx="8077200" cy="1524000"/>
          </a:xfrm>
        </p:spPr>
        <p:txBody>
          <a:bodyPr>
            <a:normAutofit fontScale="90000"/>
          </a:bodyPr>
          <a:lstStyle/>
          <a:p>
            <a:r>
              <a:rPr lang="en-US" dirty="0" smtClean="0"/>
              <a:t/>
            </a:r>
            <a:br>
              <a:rPr lang="en-US" dirty="0" smtClean="0"/>
            </a:br>
            <a:r>
              <a:rPr lang="en-US" b="1" dirty="0" smtClean="0">
                <a:latin typeface="Academy Engraved LET" pitchFamily="2" charset="0"/>
              </a:rPr>
              <a:t> </a:t>
            </a:r>
            <a:r>
              <a:rPr lang="en-US" sz="6700" dirty="0" smtClean="0">
                <a:latin typeface="Academy Engraved LET" pitchFamily="2" charset="0"/>
              </a:rPr>
              <a:t>Where are we now </a:t>
            </a:r>
            <a:r>
              <a:rPr lang="en-US" b="1" dirty="0" smtClean="0">
                <a:latin typeface="Academy Engraved LET" pitchFamily="2" charset="0"/>
              </a:rPr>
              <a:t/>
            </a:r>
            <a:br>
              <a:rPr lang="en-US" b="1" dirty="0" smtClean="0">
                <a:latin typeface="Academy Engraved LET" pitchFamily="2" charset="0"/>
              </a:rPr>
            </a:br>
            <a:r>
              <a:rPr lang="en-029" b="1" cap="small" dirty="0" smtClean="0">
                <a:latin typeface="Garamond" pitchFamily="18" charset="0"/>
              </a:rPr>
              <a:t>a </a:t>
            </a:r>
            <a:r>
              <a:rPr lang="en-029" b="1" cap="small" dirty="0" smtClean="0">
                <a:latin typeface="Garamond" pitchFamily="18" charset="0"/>
              </a:rPr>
              <a:t>review of 2011/2012</a:t>
            </a:r>
            <a:br>
              <a:rPr lang="en-029" b="1" cap="small" dirty="0" smtClean="0">
                <a:latin typeface="Garamond" pitchFamily="18" charset="0"/>
              </a:rPr>
            </a:br>
            <a:r>
              <a:rPr lang="en-029" b="1" cap="small" dirty="0" err="1" smtClean="0">
                <a:latin typeface="Garamond" pitchFamily="18" charset="0"/>
              </a:rPr>
              <a:t>Operationalization</a:t>
            </a:r>
            <a:r>
              <a:rPr lang="en-029" b="1" cap="small" dirty="0" smtClean="0">
                <a:latin typeface="Garamond" pitchFamily="18" charset="0"/>
              </a:rPr>
              <a:t> &amp; major accomplishments</a:t>
            </a:r>
            <a:endParaRPr lang="en-US" b="1" dirty="0">
              <a:latin typeface="Garamond" pitchFamily="18" charset="0"/>
            </a:endParaRPr>
          </a:p>
        </p:txBody>
      </p:sp>
      <p:pic>
        <p:nvPicPr>
          <p:cNvPr id="8" name="Picture 4"/>
          <p:cNvPicPr>
            <a:picLocks noChangeAspect="1" noChangeArrowheads="1"/>
          </p:cNvPicPr>
          <p:nvPr/>
        </p:nvPicPr>
        <p:blipFill>
          <a:blip r:embed="rId2" cstate="print"/>
          <a:srcRect l="9229" r="13861" b="6667"/>
          <a:stretch>
            <a:fillRect/>
          </a:stretch>
        </p:blipFill>
        <p:spPr bwMode="auto">
          <a:xfrm>
            <a:off x="2895600" y="3886200"/>
            <a:ext cx="2381250" cy="1524000"/>
          </a:xfrm>
          <a:prstGeom prst="rect">
            <a:avLst/>
          </a:prstGeom>
          <a:noFill/>
          <a:ln w="9525">
            <a:solidFill>
              <a:schemeClr val="bg1"/>
            </a:solidFill>
            <a:miter lim="800000"/>
            <a:headEnd/>
            <a:tailEnd/>
          </a:ln>
          <a:effectLst/>
        </p:spPr>
      </p:pic>
      <p:pic>
        <p:nvPicPr>
          <p:cNvPr id="9" name="Picture 5"/>
          <p:cNvPicPr>
            <a:picLocks noChangeAspect="1" noChangeArrowheads="1"/>
          </p:cNvPicPr>
          <p:nvPr/>
        </p:nvPicPr>
        <p:blipFill>
          <a:blip r:embed="rId3" cstate="print"/>
          <a:srcRect/>
          <a:stretch>
            <a:fillRect/>
          </a:stretch>
        </p:blipFill>
        <p:spPr bwMode="auto">
          <a:xfrm>
            <a:off x="5283200" y="3886200"/>
            <a:ext cx="2032000" cy="1524000"/>
          </a:xfrm>
          <a:prstGeom prst="rect">
            <a:avLst/>
          </a:prstGeom>
          <a:noFill/>
          <a:ln w="9525">
            <a:solidFill>
              <a:schemeClr val="bg1"/>
            </a:solidFill>
            <a:miter lim="800000"/>
            <a:headEnd/>
            <a:tailEnd/>
          </a:ln>
          <a:effectLst/>
        </p:spPr>
      </p:pic>
      <p:pic>
        <p:nvPicPr>
          <p:cNvPr id="10" name="Picture 6"/>
          <p:cNvPicPr>
            <a:picLocks noChangeAspect="1" noChangeArrowheads="1"/>
          </p:cNvPicPr>
          <p:nvPr/>
        </p:nvPicPr>
        <p:blipFill>
          <a:blip r:embed="rId4" cstate="print"/>
          <a:srcRect/>
          <a:stretch>
            <a:fillRect/>
          </a:stretch>
        </p:blipFill>
        <p:spPr bwMode="auto">
          <a:xfrm>
            <a:off x="7035800" y="3886200"/>
            <a:ext cx="2032000" cy="1524000"/>
          </a:xfrm>
          <a:prstGeom prst="rect">
            <a:avLst/>
          </a:prstGeom>
          <a:noFill/>
          <a:ln w="9525">
            <a:solidFill>
              <a:schemeClr val="bg1"/>
            </a:solidFill>
            <a:miter lim="800000"/>
            <a:headEnd/>
            <a:tailEnd/>
          </a:ln>
          <a:effectLst/>
        </p:spPr>
      </p:pic>
      <p:pic>
        <p:nvPicPr>
          <p:cNvPr id="7" name="Picture 3"/>
          <p:cNvPicPr>
            <a:picLocks noChangeAspect="1" noChangeArrowheads="1"/>
          </p:cNvPicPr>
          <p:nvPr/>
        </p:nvPicPr>
        <p:blipFill>
          <a:blip r:embed="rId5" cstate="print"/>
          <a:srcRect/>
          <a:stretch>
            <a:fillRect/>
          </a:stretch>
        </p:blipFill>
        <p:spPr bwMode="auto">
          <a:xfrm>
            <a:off x="914400" y="3886200"/>
            <a:ext cx="2300378" cy="1524000"/>
          </a:xfrm>
          <a:prstGeom prst="rect">
            <a:avLst/>
          </a:prstGeom>
          <a:noFill/>
          <a:ln w="9525">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4800" y="0"/>
            <a:ext cx="8534400" cy="6858000"/>
            <a:chOff x="304800" y="0"/>
            <a:chExt cx="8534400" cy="6858000"/>
          </a:xfrm>
        </p:grpSpPr>
        <p:sp>
          <p:nvSpPr>
            <p:cNvPr id="9" name="Rounded Rectangle 8"/>
            <p:cNvSpPr/>
            <p:nvPr/>
          </p:nvSpPr>
          <p:spPr>
            <a:xfrm>
              <a:off x="304800" y="0"/>
              <a:ext cx="8458200" cy="6858000"/>
            </a:xfrm>
            <a:prstGeom prst="roundRect">
              <a:avLst/>
            </a:prstGeom>
            <a:solidFill>
              <a:srgbClr val="920000"/>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62000" y="0"/>
              <a:ext cx="8077200" cy="6629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90600" y="152400"/>
              <a:ext cx="7772400" cy="6248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762000"/>
            <a:ext cx="8229600" cy="609600"/>
          </a:xfrm>
        </p:spPr>
        <p:txBody>
          <a:bodyPr>
            <a:normAutofit fontScale="90000"/>
          </a:bodyPr>
          <a:lstStyle/>
          <a:p>
            <a:r>
              <a:rPr lang="en-US" b="1" dirty="0" smtClean="0">
                <a:latin typeface="Academy Engraved LET" pitchFamily="2" charset="0"/>
              </a:rPr>
              <a:t>Where are we now</a:t>
            </a:r>
            <a:br>
              <a:rPr lang="en-US" b="1" dirty="0" smtClean="0">
                <a:latin typeface="Academy Engraved LET" pitchFamily="2" charset="0"/>
              </a:rPr>
            </a:br>
            <a:endParaRPr lang="en-US" b="1" dirty="0">
              <a:latin typeface="Academy Engraved LET" pitchFamily="2" charset="0"/>
            </a:endParaRPr>
          </a:p>
        </p:txBody>
      </p:sp>
      <p:sp>
        <p:nvSpPr>
          <p:cNvPr id="3" name="Content Placeholder 2"/>
          <p:cNvSpPr>
            <a:spLocks noGrp="1"/>
          </p:cNvSpPr>
          <p:nvPr>
            <p:ph idx="1"/>
          </p:nvPr>
        </p:nvSpPr>
        <p:spPr>
          <a:xfrm>
            <a:off x="1066800" y="1143000"/>
            <a:ext cx="7620000" cy="4983163"/>
          </a:xfrm>
        </p:spPr>
        <p:txBody>
          <a:bodyPr>
            <a:normAutofit/>
          </a:bodyPr>
          <a:lstStyle/>
          <a:p>
            <a:r>
              <a:rPr lang="en-US" dirty="0" smtClean="0"/>
              <a:t>Evidence of a single organization as staff transferred from the MOJ has been transitioned into the CMS, new staff recruited and is operational.  Staff compliment is currently at 70 persons.  </a:t>
            </a:r>
          </a:p>
          <a:p>
            <a:r>
              <a:rPr lang="en-US" dirty="0" smtClean="0"/>
              <a:t>There are 56 plants and over a 1000 officers in the Courts, that are managed and served by the staff.</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3594</TotalTime>
  <Words>2088</Words>
  <Application>Microsoft Office PowerPoint</Application>
  <PresentationFormat>On-screen Show (4:3)</PresentationFormat>
  <Paragraphs>186</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Background</vt:lpstr>
      <vt:lpstr>Establishment of CMS</vt:lpstr>
      <vt:lpstr>Establishment of CMS</vt:lpstr>
      <vt:lpstr>Establishment of CMS</vt:lpstr>
      <vt:lpstr>Establishment of CMS</vt:lpstr>
      <vt:lpstr>Where we started</vt:lpstr>
      <vt:lpstr>  Where are we now  a review of 2011/2012 Operationalization &amp; major accomplishments</vt:lpstr>
      <vt:lpstr>Where are we now </vt:lpstr>
      <vt:lpstr>Operationalization of key areas transferred</vt:lpstr>
      <vt:lpstr>Operationalization of key areas transferred</vt:lpstr>
      <vt:lpstr>Operationalization of key areas transferred</vt:lpstr>
      <vt:lpstr>Operationalization of key areas transferred</vt:lpstr>
      <vt:lpstr>Massive Reduction in Backlog of juror payments</vt:lpstr>
      <vt:lpstr>Massive Reduction in Backlog on Mileage Payments</vt:lpstr>
      <vt:lpstr>Enhancing Client services</vt:lpstr>
      <vt:lpstr>Strengthened Human Resources Systems</vt:lpstr>
      <vt:lpstr>Slide 18</vt:lpstr>
      <vt:lpstr>Increase in Number of Resident Magistrates</vt:lpstr>
      <vt:lpstr>Training and Development for Judiciary, Magistracy &amp;  Court Administrative Staff </vt:lpstr>
      <vt:lpstr>Improving Case Flow Management</vt:lpstr>
      <vt:lpstr>Technological Upgrades to support Case Flow Management </vt:lpstr>
      <vt:lpstr>new telephone system installed in courts</vt:lpstr>
      <vt:lpstr>new telephone system installed in courts</vt:lpstr>
      <vt:lpstr>Supreme Court Website </vt:lpstr>
      <vt:lpstr>Enhancing Maintenance of Court Buildings</vt:lpstr>
      <vt:lpstr>Permanent Location identified in Justice Square</vt:lpstr>
      <vt:lpstr>MOU with Food for the Poor  </vt:lpstr>
      <vt:lpstr>Other Court Related  initiatives</vt:lpstr>
      <vt:lpstr>Slide 30</vt:lpstr>
      <vt:lpstr>Slide 31</vt:lpstr>
      <vt:lpstr>Slide 32</vt:lpstr>
      <vt:lpstr>Constraints</vt:lpstr>
      <vt:lpstr>Major Plans for 2012/2013 </vt:lpstr>
      <vt:lpstr>Major Plans for 2012/2013 </vt:lpstr>
      <vt:lpstr>Thank You</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Court Management Services</dc:title>
  <dc:creator>Deborah Gardener</dc:creator>
  <cp:lastModifiedBy>tameka.hill</cp:lastModifiedBy>
  <cp:revision>162</cp:revision>
  <dcterms:created xsi:type="dcterms:W3CDTF">2010-09-08T16:51:10Z</dcterms:created>
  <dcterms:modified xsi:type="dcterms:W3CDTF">2012-07-11T20:32:25Z</dcterms:modified>
</cp:coreProperties>
</file>